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70" r:id="rId2"/>
    <p:sldId id="257" r:id="rId3"/>
    <p:sldId id="265" r:id="rId4"/>
    <p:sldId id="266" r:id="rId5"/>
    <p:sldId id="267" r:id="rId6"/>
    <p:sldId id="268" r:id="rId7"/>
    <p:sldId id="284" r:id="rId8"/>
    <p:sldId id="342" r:id="rId9"/>
    <p:sldId id="272" r:id="rId10"/>
    <p:sldId id="279" r:id="rId11"/>
    <p:sldId id="276" r:id="rId12"/>
    <p:sldId id="271" r:id="rId13"/>
    <p:sldId id="273" r:id="rId14"/>
    <p:sldId id="335" r:id="rId15"/>
    <p:sldId id="309" r:id="rId16"/>
    <p:sldId id="286" r:id="rId17"/>
    <p:sldId id="285" r:id="rId18"/>
    <p:sldId id="304" r:id="rId19"/>
    <p:sldId id="289" r:id="rId20"/>
    <p:sldId id="290" r:id="rId21"/>
    <p:sldId id="329" r:id="rId22"/>
    <p:sldId id="288" r:id="rId23"/>
    <p:sldId id="307" r:id="rId24"/>
    <p:sldId id="336" r:id="rId25"/>
    <p:sldId id="287" r:id="rId26"/>
    <p:sldId id="311" r:id="rId27"/>
    <p:sldId id="308" r:id="rId28"/>
    <p:sldId id="310" r:id="rId29"/>
    <p:sldId id="337" r:id="rId30"/>
    <p:sldId id="312" r:id="rId31"/>
    <p:sldId id="323" r:id="rId32"/>
    <p:sldId id="325" r:id="rId33"/>
    <p:sldId id="338" r:id="rId34"/>
    <p:sldId id="314" r:id="rId35"/>
    <p:sldId id="316" r:id="rId36"/>
    <p:sldId id="326" r:id="rId37"/>
    <p:sldId id="327" r:id="rId38"/>
    <p:sldId id="331" r:id="rId39"/>
    <p:sldId id="332" r:id="rId40"/>
    <p:sldId id="333" r:id="rId41"/>
    <p:sldId id="328" r:id="rId42"/>
    <p:sldId id="334" r:id="rId43"/>
    <p:sldId id="339" r:id="rId44"/>
    <p:sldId id="295" r:id="rId45"/>
    <p:sldId id="296" r:id="rId46"/>
    <p:sldId id="305" r:id="rId47"/>
    <p:sldId id="306" r:id="rId48"/>
    <p:sldId id="294" r:id="rId49"/>
    <p:sldId id="293" r:id="rId50"/>
    <p:sldId id="281" r:id="rId51"/>
    <p:sldId id="280" r:id="rId52"/>
    <p:sldId id="300" r:id="rId53"/>
    <p:sldId id="298" r:id="rId54"/>
    <p:sldId id="299" r:id="rId55"/>
    <p:sldId id="297" r:id="rId56"/>
    <p:sldId id="302" r:id="rId57"/>
    <p:sldId id="283" r:id="rId58"/>
    <p:sldId id="301" r:id="rId59"/>
    <p:sldId id="340" r:id="rId60"/>
    <p:sldId id="277" r:id="rId61"/>
    <p:sldId id="278" r:id="rId62"/>
    <p:sldId id="341" r:id="rId63"/>
    <p:sldId id="26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2"/>
    <p:restoredTop sz="79091"/>
  </p:normalViewPr>
  <p:slideViewPr>
    <p:cSldViewPr snapToGrid="0" snapToObjects="1">
      <p:cViewPr varScale="1">
        <p:scale>
          <a:sx n="89" d="100"/>
          <a:sy n="89" d="100"/>
        </p:scale>
        <p:origin x="10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E59EB-A3A9-BA48-8B0E-150361096F25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07E9A-2B57-9F47-8E4F-A708957E4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88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CB7EA-1C72-9043-9F7D-402DC2B2FD4D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3956F-2450-CC4E-8719-B075195E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CORS</a:t>
            </a:r>
          </a:p>
          <a:p>
            <a:r>
              <a:rPr lang="en-US" dirty="0" smtClean="0"/>
              <a:t>Add in AJAX</a:t>
            </a:r>
          </a:p>
          <a:p>
            <a:r>
              <a:rPr lang="en-US" dirty="0" smtClean="0"/>
              <a:t>Add</a:t>
            </a:r>
            <a:r>
              <a:rPr lang="en-US" baseline="0" dirty="0" smtClean="0"/>
              <a:t> in templating</a:t>
            </a:r>
            <a:br>
              <a:rPr lang="en-US" baseline="0" dirty="0" smtClean="0"/>
            </a:br>
            <a:r>
              <a:rPr lang="en-US" baseline="0" dirty="0" smtClean="0"/>
              <a:t>Add in routing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3956F-2450-CC4E-8719-B075195E554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9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Why does this code seem odd, for HTML &amp; JS?</a:t>
            </a:r>
          </a:p>
          <a:p>
            <a:r>
              <a:rPr lang="en-US" sz="1200" dirty="0" smtClean="0"/>
              <a:t>There’s content</a:t>
            </a:r>
            <a:r>
              <a:rPr lang="en-US" sz="1200" baseline="0" dirty="0" smtClean="0"/>
              <a:t> in the HTML – {{ message }} – but this doesn't seem to be the kind of HTML content one would expect</a:t>
            </a:r>
            <a:endParaRPr lang="en-US" sz="1200" dirty="0" smtClean="0"/>
          </a:p>
          <a:p>
            <a:r>
              <a:rPr lang="en-US" sz="1200" dirty="0" smtClean="0"/>
              <a:t>There’s no </a:t>
            </a:r>
            <a:r>
              <a:rPr lang="en-US" sz="1200" dirty="0" err="1" smtClean="0"/>
              <a:t>getElementByID</a:t>
            </a:r>
            <a:r>
              <a:rPr lang="en-US" sz="1200" dirty="0" smtClean="0"/>
              <a:t> to update the HTML.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3956F-2450-CC4E-8719-B075195E55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2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4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6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5220D-522B-D544-BB6F-CE5BC5D42333}" type="datetimeFigureOut">
              <a:rPr lang="en-US" smtClean="0"/>
              <a:t>9/21/17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nglepageappbook.com/goal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blog.frogslayer.com/javascript-asynchronous-interals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.mozilla.org/en-US/docs/Glossary/Forbidden_header_name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oo.bar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.com/" TargetMode="External"/><Relationship Id="rId4" Type="http://schemas.openxmlformats.org/officeDocument/2006/relationships/hyperlink" Target="http://www.bar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.com/" TargetMode="External"/><Relationship Id="rId4" Type="http://schemas.openxmlformats.org/officeDocument/2006/relationships/hyperlink" Target="http://www.bar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o.com/" TargetMode="External"/><Relationship Id="rId4" Type="http://schemas.openxmlformats.org/officeDocument/2006/relationships/hyperlink" Target="http://www.bar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2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damsilver.io/articles/the-disadvantages-of-single-page-applications/" TargetMode="External"/><Relationship Id="rId4" Type="http://schemas.openxmlformats.org/officeDocument/2006/relationships/hyperlink" Target="https://en.wikipedia.org/wiki/Single-page_applic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inglepageappbook.com/index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SENG365 Web Computing Architecture</a:t>
            </a:r>
            <a:r>
              <a:rPr lang="en-US" sz="4400" smtClean="0"/>
              <a:t>: Single Page Applications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Austen Rainer</a:t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Coordinator</a:t>
            </a:r>
            <a:br>
              <a:rPr lang="en-US" dirty="0"/>
            </a:br>
            <a:r>
              <a:rPr lang="en-US" dirty="0" err="1"/>
              <a:t>austen.rainer@canterbury.ac.nz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202, Erskine Building</a:t>
            </a:r>
          </a:p>
          <a:p>
            <a:endParaRPr lang="en-US" dirty="0"/>
          </a:p>
        </p:txBody>
      </p:sp>
      <p:sp>
        <p:nvSpPr>
          <p:cNvPr id="4" name="Shape 118"/>
          <p:cNvSpPr/>
          <p:nvPr/>
        </p:nvSpPr>
        <p:spPr>
          <a:xfrm>
            <a:off x="152400" y="1601295"/>
            <a:ext cx="11880095" cy="0"/>
          </a:xfrm>
          <a:prstGeom prst="line">
            <a:avLst/>
          </a:prstGeom>
          <a:ln w="12700">
            <a:solidFill>
              <a:srgbClr val="DA3238"/>
            </a:solidFill>
            <a:miter lim="400000"/>
          </a:ln>
        </p:spPr>
        <p:txBody>
          <a:bodyPr lIns="71856" tIns="71856" rIns="71856" bIns="71856" anchor="ctr"/>
          <a:lstStyle/>
          <a:p>
            <a:pPr defTabSz="1167660">
              <a:defRPr sz="4400"/>
            </a:pPr>
            <a:endParaRPr/>
          </a:p>
        </p:txBody>
      </p:sp>
      <p:pic>
        <p:nvPicPr>
          <p:cNvPr id="5" name="UCRed_CMY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3701" y="155737"/>
            <a:ext cx="1698794" cy="1307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7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What kind of user experience do users want?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How can the web application reliably deliver that experience?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Different hardware platforms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Different browser platforms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Different network constraints e.g. latency, bandwidth, wired/wireless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70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move toward Single Page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Users want responsiveness &amp; interactivity; improved user experience</a:t>
            </a:r>
          </a:p>
          <a:p>
            <a:pPr lvl="1"/>
            <a:r>
              <a:rPr lang="en-GB" dirty="0" smtClean="0"/>
              <a:t>Compare user experience with native apps &amp; stand alone apps</a:t>
            </a:r>
          </a:p>
          <a:p>
            <a:r>
              <a:rPr lang="en-GB" dirty="0" smtClean="0"/>
              <a:t>Managing the interactions with a user is </a:t>
            </a:r>
            <a:r>
              <a:rPr lang="en-GB" i="1" dirty="0" smtClean="0"/>
              <a:t>much</a:t>
            </a:r>
            <a:r>
              <a:rPr lang="en-GB" dirty="0" smtClean="0"/>
              <a:t> more complex than managing communication with server</a:t>
            </a:r>
          </a:p>
          <a:p>
            <a:pPr lvl="1"/>
            <a:r>
              <a:rPr lang="en-GB" dirty="0" smtClean="0"/>
              <a:t>Think of all those events (e.g. </a:t>
            </a:r>
            <a:r>
              <a:rPr lang="en-GB" dirty="0" err="1" smtClean="0">
                <a:latin typeface="Courier"/>
                <a:cs typeface="Courier"/>
              </a:rPr>
              <a:t>onClick</a:t>
            </a:r>
            <a:r>
              <a:rPr lang="en-GB" dirty="0" err="1" smtClean="0"/>
              <a:t>s</a:t>
            </a:r>
            <a:r>
              <a:rPr lang="en-GB" dirty="0" smtClean="0"/>
              <a:t>) to handle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7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Page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“Single </a:t>
            </a:r>
            <a:r>
              <a:rPr lang="en-GB" dirty="0"/>
              <a:t>page apps are distinguished by their ability to redraw any part of the UI without requiring a server </a:t>
            </a:r>
            <a:r>
              <a:rPr lang="en-GB" dirty="0" err="1"/>
              <a:t>roundtrip</a:t>
            </a:r>
            <a:r>
              <a:rPr lang="en-GB" dirty="0"/>
              <a:t> to retrieve HTML. This is achieved by separating the data from the presentation of data by having a model layer that handles data and a view layer that reads from the models</a:t>
            </a:r>
            <a:r>
              <a:rPr lang="en-GB" dirty="0" smtClean="0"/>
              <a:t>.”</a:t>
            </a:r>
          </a:p>
          <a:p>
            <a:pPr marL="0" indent="0" algn="r">
              <a:buNone/>
            </a:pPr>
            <a:r>
              <a:rPr lang="en-GB" dirty="0">
                <a:hlinkClick r:id="rId2"/>
              </a:rPr>
              <a:t>http://singlepageappbook.com/</a:t>
            </a:r>
            <a:r>
              <a:rPr lang="en-GB" dirty="0" smtClean="0">
                <a:hlinkClick r:id="rId2"/>
              </a:rPr>
              <a:t>goal.html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0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Some features of Single Page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Separate:</a:t>
            </a:r>
          </a:p>
          <a:p>
            <a:r>
              <a:rPr lang="en-GB" dirty="0" smtClean="0"/>
              <a:t>Data</a:t>
            </a:r>
          </a:p>
          <a:p>
            <a:r>
              <a:rPr lang="en-GB" dirty="0" smtClean="0"/>
              <a:t>‘Content’ &amp; Presentation: HTML &amp; CSS</a:t>
            </a:r>
            <a:br>
              <a:rPr lang="en-GB" dirty="0" smtClean="0"/>
            </a:br>
            <a:r>
              <a:rPr lang="en-GB" dirty="0" smtClean="0"/>
              <a:t>(and other resources)</a:t>
            </a:r>
          </a:p>
          <a:p>
            <a:pPr marL="0" indent="0">
              <a:buNone/>
            </a:pPr>
            <a:r>
              <a:rPr lang="en-GB" dirty="0" smtClean="0"/>
              <a:t>Reduce communication with the server/s by:</a:t>
            </a:r>
          </a:p>
          <a:p>
            <a:r>
              <a:rPr lang="en-GB" dirty="0" smtClean="0"/>
              <a:t>Occasional download of resources e.g. HTML, CSS and JavaScript</a:t>
            </a:r>
          </a:p>
          <a:p>
            <a:r>
              <a:rPr lang="en-GB" dirty="0" smtClean="0"/>
              <a:t>Asynchronous ‘background’ fetching of data</a:t>
            </a:r>
            <a:r>
              <a:rPr lang="is-IS" dirty="0" smtClean="0"/>
              <a:t>: </a:t>
            </a:r>
            <a:r>
              <a:rPr lang="is-IS" b="1" dirty="0" smtClean="0"/>
              <a:t>AJAX / XHR</a:t>
            </a:r>
            <a:endParaRPr lang="en-GB" b="1" dirty="0" smtClean="0"/>
          </a:p>
          <a:p>
            <a:r>
              <a:rPr lang="en-GB" dirty="0" smtClean="0"/>
              <a:t>Fetch data only e.g. JSON</a:t>
            </a:r>
          </a:p>
          <a:p>
            <a:r>
              <a:rPr lang="en-GB" dirty="0" smtClean="0"/>
              <a:t>Fetch data from different servers: </a:t>
            </a:r>
            <a:r>
              <a:rPr lang="en-GB" b="1" dirty="0" smtClean="0"/>
              <a:t>CORS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‘Page’ navigation</a:t>
            </a:r>
          </a:p>
          <a:p>
            <a:r>
              <a:rPr lang="en-GB" dirty="0"/>
              <a:t>Client-side JavaScript handles the routing instead of the </a:t>
            </a:r>
            <a:r>
              <a:rPr lang="en-GB" dirty="0" smtClean="0"/>
              <a:t>browser itself</a:t>
            </a:r>
          </a:p>
          <a:p>
            <a:pPr lvl="1"/>
            <a:r>
              <a:rPr lang="en-GB" dirty="0" smtClean="0"/>
              <a:t>Managing page history</a:t>
            </a:r>
            <a:endParaRPr lang="en-GB" dirty="0"/>
          </a:p>
          <a:p>
            <a:r>
              <a:rPr lang="en-GB" dirty="0" smtClean="0"/>
              <a:t>Routing within the SPA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0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Reconceive </a:t>
            </a:r>
            <a:r>
              <a:rPr lang="en-GB" dirty="0" smtClean="0"/>
              <a:t>web application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Re-balance workload across:</a:t>
            </a:r>
          </a:p>
          <a:p>
            <a:r>
              <a:rPr lang="en-GB" dirty="0" smtClean="0"/>
              <a:t>Server-side application</a:t>
            </a:r>
          </a:p>
          <a:p>
            <a:pPr lvl="1"/>
            <a:r>
              <a:rPr lang="en-GB" dirty="0" smtClean="0"/>
              <a:t>e.g. </a:t>
            </a:r>
            <a:r>
              <a:rPr lang="en-GB" dirty="0" err="1" smtClean="0"/>
              <a:t>Node.js</a:t>
            </a:r>
            <a:endParaRPr lang="en-GB" dirty="0" smtClean="0"/>
          </a:p>
          <a:p>
            <a:r>
              <a:rPr lang="en-GB" dirty="0" smtClean="0"/>
              <a:t>Client-side application/</a:t>
            </a:r>
          </a:p>
          <a:p>
            <a:pPr lvl="1"/>
            <a:r>
              <a:rPr lang="en-GB" dirty="0" smtClean="0"/>
              <a:t>Front-end libraries and frameworks e.g. </a:t>
            </a:r>
            <a:r>
              <a:rPr lang="en-GB" dirty="0" err="1" smtClean="0"/>
              <a:t>vue.js</a:t>
            </a:r>
            <a:endParaRPr lang="en-GB" dirty="0" smtClean="0"/>
          </a:p>
          <a:p>
            <a:r>
              <a:rPr lang="en-GB" dirty="0" smtClean="0"/>
              <a:t>Communication between client &amp; server</a:t>
            </a:r>
          </a:p>
          <a:p>
            <a:pPr lvl="1"/>
            <a:r>
              <a:rPr lang="en-GB" dirty="0" smtClean="0"/>
              <a:t>API-driven/specified</a:t>
            </a:r>
          </a:p>
          <a:p>
            <a:pPr lvl="1"/>
            <a:r>
              <a:rPr lang="en-GB" dirty="0" smtClean="0"/>
              <a:t>e.g. AJAX &amp; JSON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Need to consider (for example):</a:t>
            </a:r>
          </a:p>
          <a:p>
            <a:r>
              <a:rPr lang="en-GB" dirty="0" smtClean="0"/>
              <a:t>Manage </a:t>
            </a:r>
            <a:r>
              <a:rPr lang="en-GB" dirty="0"/>
              <a:t>application assets/resources</a:t>
            </a:r>
          </a:p>
          <a:p>
            <a:pPr lvl="1"/>
            <a:r>
              <a:rPr lang="en-GB" dirty="0"/>
              <a:t>e.g. dependency management</a:t>
            </a:r>
          </a:p>
          <a:p>
            <a:r>
              <a:rPr lang="en-GB" dirty="0"/>
              <a:t>Application design and implementation</a:t>
            </a:r>
          </a:p>
          <a:p>
            <a:pPr lvl="1"/>
            <a:r>
              <a:rPr lang="en-GB" dirty="0"/>
              <a:t>Modularisation</a:t>
            </a:r>
          </a:p>
          <a:p>
            <a:pPr lvl="1"/>
            <a:r>
              <a:rPr lang="en-GB" dirty="0"/>
              <a:t>Design patterns</a:t>
            </a:r>
          </a:p>
          <a:p>
            <a:r>
              <a:rPr lang="en-GB" b="1" dirty="0" err="1"/>
              <a:t>Templating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6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2831409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2831409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2831408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082" y="2898840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2951417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4276834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3026713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4310908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3558707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3762590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66667" y="2831408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3393258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4810799" y="2294151"/>
            <a:ext cx="127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7030A0"/>
                </a:solidFill>
              </a:rPr>
              <a:t>XHR / AJAX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HTTP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91630" y="2831408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2933248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3577924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3160788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4810799" y="3036975"/>
            <a:ext cx="869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CORS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028534" y="4470295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2836719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3390804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2940482"/>
            <a:ext cx="74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Vue.js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3468692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3775051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3002828" y="3891138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2994745" y="4594008"/>
            <a:ext cx="16809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>
                <a:solidFill>
                  <a:srgbClr val="7030A0"/>
                </a:solidFill>
              </a:rPr>
              <a:t>Design patterns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Virtual DOM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Templating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Routing</a:t>
            </a:r>
          </a:p>
          <a:p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balance of work between client and server </a:t>
            </a:r>
            <a:r>
              <a:rPr lang="en-US" dirty="0" smtClean="0"/>
              <a:t>changes. And there are new technologies!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(Come back to this next week.)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Model-View-*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5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3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{{Templating}}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be confused with HTML5 &lt;template&gt;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5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5" y="1506938"/>
            <a:ext cx="3051089" cy="38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96" y="1501570"/>
            <a:ext cx="2700692" cy="385346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0" y="603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Teaching team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374835" y="5479988"/>
            <a:ext cx="22017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Tom Young</a:t>
            </a:r>
          </a:p>
          <a:p>
            <a:r>
              <a:rPr lang="en-US" sz="2000" dirty="0" smtClean="0"/>
              <a:t>The Mastermind</a:t>
            </a:r>
          </a:p>
          <a:p>
            <a:r>
              <a:rPr lang="en-US" sz="2400" dirty="0" smtClean="0"/>
              <a:t>Lecturer, Term 3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225496" y="5465503"/>
            <a:ext cx="2700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Austen Rainer</a:t>
            </a:r>
          </a:p>
          <a:p>
            <a:r>
              <a:rPr lang="en-US" sz="2000" dirty="0" smtClean="0"/>
              <a:t>The Enforcer</a:t>
            </a:r>
          </a:p>
          <a:p>
            <a:r>
              <a:rPr lang="en-US" sz="2000" dirty="0" smtClean="0"/>
              <a:t>Course Coordinator &amp; Lecturer, Term 4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84" y="1501570"/>
            <a:ext cx="2568000" cy="3852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16584" y="5479988"/>
            <a:ext cx="24297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Ashley Williams</a:t>
            </a:r>
          </a:p>
          <a:p>
            <a:r>
              <a:rPr lang="en-US" sz="2000" dirty="0" smtClean="0"/>
              <a:t>The Explosives Expert</a:t>
            </a:r>
          </a:p>
          <a:p>
            <a:r>
              <a:rPr lang="en-US" sz="2400" dirty="0" smtClean="0"/>
              <a:t>Tutor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04077" y="5480743"/>
            <a:ext cx="22336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James Watson</a:t>
            </a:r>
          </a:p>
          <a:p>
            <a:r>
              <a:rPr lang="en-US" sz="2000" dirty="0" smtClean="0"/>
              <a:t>The Getaway Driver</a:t>
            </a:r>
          </a:p>
          <a:p>
            <a:r>
              <a:rPr lang="en-US" sz="2400" dirty="0" smtClean="0"/>
              <a:t>Tutor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7" y="1499695"/>
            <a:ext cx="2901926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separating the HTML structure from the content</a:t>
            </a:r>
          </a:p>
          <a:p>
            <a:pPr lvl="1"/>
            <a:r>
              <a:rPr lang="en-US" dirty="0" smtClean="0"/>
              <a:t>Aside: we now have HTML structure, content, and data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Templating introduces additional (but minimal) syntax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{{</a:t>
            </a:r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...}}</a:t>
            </a:r>
          </a:p>
          <a:p>
            <a:r>
              <a:rPr lang="is-IS" dirty="0" smtClean="0"/>
              <a:t>Thereare  inline and external templates</a:t>
            </a:r>
          </a:p>
          <a:p>
            <a:r>
              <a:rPr lang="is-IS" dirty="0" smtClean="0"/>
              <a:t>Options to include the template in the HTML or in the JavaScript</a:t>
            </a:r>
          </a:p>
          <a:p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83932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811952"/>
            <a:ext cx="10515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78787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850043"/>
                </a:solidFill>
                <a:latin typeface="Consolas" charset="0"/>
              </a:rPr>
              <a:t>script 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id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="</a:t>
            </a:r>
            <a:r>
              <a:rPr lang="en-US" dirty="0">
                <a:solidFill>
                  <a:srgbClr val="0C6399"/>
                </a:solidFill>
                <a:latin typeface="Consolas" charset="0"/>
              </a:rPr>
              <a:t>template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"</a:t>
            </a:r>
            <a:r>
              <a:rPr lang="en-US" dirty="0">
                <a:solidFill>
                  <a:srgbClr val="850043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type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="</a:t>
            </a:r>
            <a:r>
              <a:rPr lang="en-US" dirty="0">
                <a:solidFill>
                  <a:srgbClr val="0C6399"/>
                </a:solidFill>
                <a:latin typeface="Consolas" charset="0"/>
              </a:rPr>
              <a:t>x-</a:t>
            </a:r>
            <a:r>
              <a:rPr lang="en-US" dirty="0" err="1">
                <a:solidFill>
                  <a:srgbClr val="0C6399"/>
                </a:solidFill>
                <a:latin typeface="Consolas" charset="0"/>
              </a:rPr>
              <a:t>tmpl</a:t>
            </a:r>
            <a:r>
              <a:rPr lang="en-US" dirty="0">
                <a:solidFill>
                  <a:srgbClr val="0C6399"/>
                </a:solidFill>
                <a:latin typeface="Consolas" charset="0"/>
              </a:rPr>
              <a:t>-mustache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"&gt;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262626"/>
                </a:solidFill>
                <a:latin typeface="Consolas" charset="0"/>
              </a:rPr>
              <a:t>  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p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&gt;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Use the 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&lt;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strong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&gt;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{{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power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}}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strong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&gt;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{{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name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}}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!&lt;/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p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&gt;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878787"/>
                </a:solidFill>
                <a:latin typeface="Consolas" charset="0"/>
              </a:rPr>
              <a:t>&lt;/</a:t>
            </a:r>
            <a:r>
              <a:rPr lang="en-US" dirty="0">
                <a:solidFill>
                  <a:srgbClr val="850043"/>
                </a:solidFill>
                <a:latin typeface="Consolas" charset="0"/>
              </a:rPr>
              <a:t>script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&gt;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5D6C7D"/>
                </a:solidFill>
                <a:latin typeface="Consolas" charset="0"/>
              </a:rPr>
              <a:t>//Grab the inline template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 err="1">
                <a:solidFill>
                  <a:srgbClr val="0C6399"/>
                </a:solidFill>
                <a:latin typeface="Consolas" charset="0"/>
              </a:rPr>
              <a:t>var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template 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onsolas" charset="0"/>
              </a:rPr>
              <a:t>document</a:t>
            </a:r>
            <a:r>
              <a:rPr lang="en-US" dirty="0" err="1">
                <a:solidFill>
                  <a:srgbClr val="878787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23255"/>
                </a:solidFill>
                <a:latin typeface="Consolas" charset="0"/>
              </a:rPr>
              <a:t>getElementById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'template'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).</a:t>
            </a:r>
            <a:r>
              <a:rPr lang="en-US" dirty="0" err="1">
                <a:solidFill>
                  <a:srgbClr val="262626"/>
                </a:solidFill>
                <a:latin typeface="Consolas" charset="0"/>
              </a:rPr>
              <a:t>innerHTML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5D6C7D"/>
                </a:solidFill>
                <a:latin typeface="Consolas" charset="0"/>
              </a:rPr>
              <a:t>//Parse it (optional, only necessary if template is to be used again)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 err="1">
                <a:solidFill>
                  <a:srgbClr val="262626"/>
                </a:solidFill>
                <a:latin typeface="Consolas" charset="0"/>
              </a:rPr>
              <a:t>Mustache</a:t>
            </a:r>
            <a:r>
              <a:rPr lang="en-US" dirty="0" err="1">
                <a:solidFill>
                  <a:srgbClr val="878787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23255"/>
                </a:solidFill>
                <a:latin typeface="Consolas" charset="0"/>
              </a:rPr>
              <a:t>parse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template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);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5D6C7D"/>
                </a:solidFill>
                <a:latin typeface="Consolas" charset="0"/>
              </a:rPr>
              <a:t>//Render the data into the template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 err="1">
                <a:solidFill>
                  <a:srgbClr val="0C6399"/>
                </a:solidFill>
                <a:latin typeface="Consolas" charset="0"/>
              </a:rPr>
              <a:t>var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rendered 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onsolas" charset="0"/>
              </a:rPr>
              <a:t>Mustache</a:t>
            </a:r>
            <a:r>
              <a:rPr lang="en-US" dirty="0" err="1">
                <a:solidFill>
                  <a:srgbClr val="878787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23255"/>
                </a:solidFill>
                <a:latin typeface="Consolas" charset="0"/>
              </a:rPr>
              <a:t>render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template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{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name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"Luke"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power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"force"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});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>
                <a:solidFill>
                  <a:srgbClr val="5D6C7D"/>
                </a:solidFill>
                <a:latin typeface="Consolas" charset="0"/>
              </a:rPr>
              <a:t>//Overwrite the contents of #target with the rendered HTML</a:t>
            </a:r>
            <a:endParaRPr lang="en-US" dirty="0">
              <a:solidFill>
                <a:srgbClr val="262626"/>
              </a:solidFill>
              <a:latin typeface="Consolas" charset="0"/>
            </a:endParaRPr>
          </a:p>
          <a:p>
            <a:r>
              <a:rPr lang="en-US" dirty="0" err="1">
                <a:solidFill>
                  <a:srgbClr val="262626"/>
                </a:solidFill>
                <a:latin typeface="Consolas" charset="0"/>
              </a:rPr>
              <a:t>document</a:t>
            </a:r>
            <a:r>
              <a:rPr lang="en-US" dirty="0" err="1">
                <a:solidFill>
                  <a:srgbClr val="878787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23255"/>
                </a:solidFill>
                <a:latin typeface="Consolas" charset="0"/>
              </a:rPr>
              <a:t>getElementById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558A03"/>
                </a:solidFill>
                <a:latin typeface="Consolas" charset="0"/>
              </a:rPr>
              <a:t>'target'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).</a:t>
            </a:r>
            <a:r>
              <a:rPr lang="en-US" dirty="0" err="1">
                <a:solidFill>
                  <a:srgbClr val="262626"/>
                </a:solidFill>
                <a:latin typeface="Consolas" charset="0"/>
              </a:rPr>
              <a:t>innerHTML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946C47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262626"/>
                </a:solidFill>
                <a:latin typeface="Consolas" charset="0"/>
              </a:rPr>
              <a:t> rendered</a:t>
            </a:r>
            <a:r>
              <a:rPr lang="en-US" dirty="0">
                <a:solidFill>
                  <a:srgbClr val="878787"/>
                </a:solidFill>
                <a:latin typeface="Consolas" charset="0"/>
              </a:rPr>
              <a:t>;</a:t>
            </a:r>
            <a:endParaRPr lang="en-US" dirty="0">
              <a:solidFill>
                <a:srgbClr val="2C2C2C"/>
              </a:solidFill>
              <a:latin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07080" y="6211669"/>
            <a:ext cx="8542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Quick example from https</a:t>
            </a:r>
            <a:r>
              <a:rPr lang="en-US" dirty="0"/>
              <a:t>://</a:t>
            </a:r>
            <a:r>
              <a:rPr lang="en-US" dirty="0" err="1"/>
              <a:t>www.sitepoint.com</a:t>
            </a:r>
            <a:r>
              <a:rPr lang="en-US" dirty="0"/>
              <a:t>/overview-</a:t>
            </a:r>
            <a:r>
              <a:rPr lang="en-US" dirty="0" err="1"/>
              <a:t>javascript</a:t>
            </a:r>
            <a:r>
              <a:rPr lang="en-US" dirty="0"/>
              <a:t>-templating-engines/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Mustache </a:t>
            </a:r>
            <a:r>
              <a:rPr lang="en-US" dirty="0" err="1" smtClean="0"/>
              <a:t>templating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8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AJAX: Asynchronous JavaScript and XML</a:t>
            </a:r>
            <a:br>
              <a:rPr lang="en-US" sz="4800" dirty="0" smtClean="0"/>
            </a:br>
            <a:r>
              <a:rPr lang="en-US" sz="4800" dirty="0" smtClean="0"/>
              <a:t>XHR: </a:t>
            </a:r>
            <a:r>
              <a:rPr lang="en-US" sz="4800" dirty="0" err="1" smtClean="0"/>
              <a:t>XMLHttpRequest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you retrieve data from the server, or send data to the server, whilst the user is interacting with your webpage on the browser?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15439" y="228536"/>
            <a:ext cx="3832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xhr.spec.whatwg.org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1100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3574360"/>
            <a:ext cx="1638887" cy="1638887"/>
          </a:xfrm>
          <a:prstGeom prst="rect">
            <a:avLst/>
          </a:prstGeom>
          <a:noFill/>
          <a:ln w="762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3574360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3574359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082" y="3641791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3694368"/>
            <a:ext cx="1920479" cy="0"/>
          </a:xfrm>
          <a:prstGeom prst="straightConnector1">
            <a:avLst/>
          </a:prstGeom>
          <a:ln w="57150">
            <a:solidFill>
              <a:srgbClr val="7030A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33632" y="3898251"/>
            <a:ext cx="1920479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5019785"/>
            <a:ext cx="1920479" cy="0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3769664"/>
            <a:ext cx="1741863" cy="0"/>
          </a:xfrm>
          <a:prstGeom prst="straightConnector1">
            <a:avLst/>
          </a:prstGeom>
          <a:noFill/>
          <a:ln w="57150" cmpd="sng">
            <a:solidFill>
              <a:srgbClr val="660066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5053859"/>
            <a:ext cx="1741863" cy="0"/>
          </a:xfrm>
          <a:prstGeom prst="straightConnector1">
            <a:avLst/>
          </a:prstGeom>
          <a:ln w="57150">
            <a:solidFill>
              <a:srgbClr val="7030A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430165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4505541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566667" y="3574359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4136209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26600" y="3325036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7091630" y="3574359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3676199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4320875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126600" y="5019785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JavaScript</a:t>
            </a:r>
            <a:br>
              <a:rPr lang="en-GB" dirty="0" smtClean="0"/>
            </a:b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3903739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26600" y="3908828"/>
            <a:ext cx="8692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JSON,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XML,</a:t>
            </a:r>
            <a:r>
              <a:rPr lang="mr-IN" sz="1600" dirty="0" smtClean="0"/>
              <a:t>…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028534" y="5213246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3579670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4133755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36834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086104" y="4258339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3234629" y="4756058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4211643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451800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sp>
        <p:nvSpPr>
          <p:cNvPr id="43" name="Rectangle 42"/>
          <p:cNvSpPr/>
          <p:nvPr/>
        </p:nvSpPr>
        <p:spPr>
          <a:xfrm>
            <a:off x="3002828" y="4634089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Left Brace 1"/>
          <p:cNvSpPr/>
          <p:nvPr/>
        </p:nvSpPr>
        <p:spPr>
          <a:xfrm rot="5400000">
            <a:off x="5326409" y="2063672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5126600" y="2354851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195150" y="2354851"/>
            <a:ext cx="1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 experience</a:t>
            </a:r>
            <a:endParaRPr lang="en-GB" dirty="0"/>
          </a:p>
        </p:txBody>
      </p:sp>
      <p:sp>
        <p:nvSpPr>
          <p:cNvPr id="46" name="Left Brace 45"/>
          <p:cNvSpPr/>
          <p:nvPr/>
        </p:nvSpPr>
        <p:spPr>
          <a:xfrm rot="5400000">
            <a:off x="1775126" y="2063672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8718941" y="2322585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</a:t>
            </a:r>
            <a:endParaRPr lang="en-GB" dirty="0"/>
          </a:p>
        </p:txBody>
      </p:sp>
      <p:sp>
        <p:nvSpPr>
          <p:cNvPr id="48" name="Left Brace 47"/>
          <p:cNvSpPr/>
          <p:nvPr/>
        </p:nvSpPr>
        <p:spPr>
          <a:xfrm rot="5400000">
            <a:off x="8885776" y="2063671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balance of work between client and server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SPAs separate: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ata, from</a:t>
            </a:r>
          </a:p>
          <a:p>
            <a:pPr lvl="1"/>
            <a:r>
              <a:rPr lang="en-GB" dirty="0"/>
              <a:t>c</a:t>
            </a:r>
            <a:r>
              <a:rPr lang="en-GB" dirty="0" smtClean="0"/>
              <a:t>ontent and presentation.</a:t>
            </a:r>
          </a:p>
          <a:p>
            <a:r>
              <a:rPr lang="en-GB" dirty="0" smtClean="0"/>
              <a:t>How </a:t>
            </a:r>
            <a:r>
              <a:rPr lang="en-GB" dirty="0"/>
              <a:t>do you get data from the </a:t>
            </a:r>
            <a:r>
              <a:rPr lang="en-GB" dirty="0" smtClean="0"/>
              <a:t>server without refreshing the page?</a:t>
            </a:r>
          </a:p>
          <a:p>
            <a:pPr lvl="1"/>
            <a:r>
              <a:rPr lang="en-GB" dirty="0" smtClean="0"/>
              <a:t>How do you get data from the server without an HTTP GET of HTML?</a:t>
            </a:r>
          </a:p>
          <a:p>
            <a:pPr lvl="1"/>
            <a:r>
              <a:rPr lang="en-GB" dirty="0" smtClean="0"/>
              <a:t>How do you get data from the server without requiring a user to reload the page?</a:t>
            </a:r>
          </a:p>
          <a:p>
            <a:pPr marL="0" indent="0">
              <a:buNone/>
            </a:pPr>
            <a:r>
              <a:rPr lang="en-US" dirty="0" smtClean="0"/>
              <a:t>Problem/requirement:</a:t>
            </a:r>
            <a:endParaRPr lang="en-US" dirty="0"/>
          </a:p>
          <a:p>
            <a:r>
              <a:rPr lang="en-US" dirty="0"/>
              <a:t>Need some way of performing HTTP requests </a:t>
            </a:r>
            <a:r>
              <a:rPr lang="en-US" b="1" dirty="0">
                <a:solidFill>
                  <a:srgbClr val="7030A0"/>
                </a:solidFill>
              </a:rPr>
              <a:t>concurrently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/>
              <a:t>to, and independently of, </a:t>
            </a:r>
            <a:r>
              <a:rPr lang="en-US" dirty="0"/>
              <a:t>the user interacting with the application on the </a:t>
            </a:r>
            <a:r>
              <a:rPr lang="en-US" dirty="0" smtClean="0"/>
              <a:t>browser</a:t>
            </a:r>
          </a:p>
          <a:p>
            <a:pPr lvl="1"/>
            <a:r>
              <a:rPr lang="en-GB" dirty="0" smtClean="0"/>
              <a:t>Security, usability, </a:t>
            </a:r>
            <a:r>
              <a:rPr lang="en-GB" dirty="0" err="1" smtClean="0"/>
              <a:t>etc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802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XHR /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Execute HTTP methods programmatically, and in the background</a:t>
            </a:r>
          </a:p>
          <a:p>
            <a:r>
              <a:rPr lang="en-US" dirty="0" smtClean="0"/>
              <a:t>Use JavaScript to issue HTTP requests e.g. HTTP GET, HTTP POST etc.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XMLHttpRequest</a:t>
            </a:r>
            <a:r>
              <a:rPr lang="en-US" dirty="0" smtClean="0"/>
              <a:t> (XHR) JavaScript function</a:t>
            </a:r>
          </a:p>
          <a:p>
            <a:pPr lvl="1"/>
            <a:r>
              <a:rPr lang="en-US" dirty="0" smtClean="0"/>
              <a:t>Raw JavaScript XHR; or</a:t>
            </a:r>
          </a:p>
          <a:p>
            <a:pPr lvl="1"/>
            <a:r>
              <a:rPr lang="en-US" dirty="0" smtClean="0"/>
              <a:t>Abstraction of XHR e.g. jQuery’s $.ajax() method, </a:t>
            </a:r>
            <a:r>
              <a:rPr lang="en-US" dirty="0" err="1" smtClean="0"/>
              <a:t>Vue.js</a:t>
            </a:r>
            <a:r>
              <a:rPr lang="en-US" dirty="0" smtClean="0"/>
              <a:t>’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vue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-resource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Setup XHR request, in which you specify things like:</a:t>
            </a:r>
          </a:p>
          <a:p>
            <a:pPr lvl="1"/>
            <a:r>
              <a:rPr lang="en-US" dirty="0" smtClean="0"/>
              <a:t>HTTP request</a:t>
            </a:r>
          </a:p>
          <a:p>
            <a:pPr lvl="2"/>
            <a:r>
              <a:rPr lang="en-US" dirty="0" smtClean="0"/>
              <a:t>Method e.g.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dirty="0" smtClean="0"/>
              <a:t>, etc. including ? </a:t>
            </a:r>
            <a:r>
              <a:rPr lang="en-US" dirty="0"/>
              <a:t>q</a:t>
            </a:r>
            <a:r>
              <a:rPr lang="en-US" dirty="0" smtClean="0"/>
              <a:t>uery parameters</a:t>
            </a:r>
          </a:p>
          <a:p>
            <a:pPr lvl="2"/>
            <a:r>
              <a:rPr lang="en-US" dirty="0" smtClean="0"/>
              <a:t>Body e.g. what’s in the HTTP body you’re sending (of anything)</a:t>
            </a:r>
          </a:p>
          <a:p>
            <a:pPr lvl="1"/>
            <a:r>
              <a:rPr lang="en-US" dirty="0" smtClean="0"/>
              <a:t>Expected HTTP responses: </a:t>
            </a:r>
            <a:r>
              <a:rPr lang="en-US" dirty="0"/>
              <a:t>w</a:t>
            </a:r>
            <a:r>
              <a:rPr lang="en-US" dirty="0" smtClean="0"/>
              <a:t>hat data you want back from the server e.g. JSON, XML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Callbacks for handling the range of HTTP response/s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successful | unsuccessful response</a:t>
            </a:r>
          </a:p>
          <a:p>
            <a:r>
              <a:rPr lang="en-US" dirty="0" smtClean="0"/>
              <a:t>Execute the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0038" y="300037"/>
            <a:ext cx="730091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>
                <a:solidFill>
                  <a:srgbClr val="000080"/>
                </a:solidFill>
              </a:rPr>
              <a:t>div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>
                <a:solidFill>
                  <a:srgbClr val="000080"/>
                </a:solidFill>
              </a:rPr>
              <a:t>p</a:t>
            </a:r>
            <a:r>
              <a:rPr lang="en-US" sz="2000" dirty="0"/>
              <a:t>&gt;&lt;</a:t>
            </a:r>
            <a:r>
              <a:rPr lang="en-US" sz="2000" b="1" dirty="0">
                <a:solidFill>
                  <a:srgbClr val="000080"/>
                </a:solidFill>
              </a:rPr>
              <a:t>strong</a:t>
            </a:r>
            <a:r>
              <a:rPr lang="en-US" sz="2000" dirty="0"/>
              <a:t>&gt;Example data returned.&lt;/</a:t>
            </a:r>
            <a:r>
              <a:rPr lang="en-US" sz="2000" b="1" dirty="0">
                <a:solidFill>
                  <a:srgbClr val="000080"/>
                </a:solidFill>
              </a:rPr>
              <a:t>strong</a:t>
            </a:r>
            <a:r>
              <a:rPr lang="en-US" sz="2000" dirty="0"/>
              <a:t>&gt;&lt;/</a:t>
            </a:r>
            <a:r>
              <a:rPr lang="en-US" sz="2000" b="1" dirty="0">
                <a:solidFill>
                  <a:srgbClr val="000080"/>
                </a:solidFill>
              </a:rPr>
              <a:t>p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>
                <a:solidFill>
                  <a:srgbClr val="000080"/>
                </a:solidFill>
              </a:rPr>
              <a:t>div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>
                <a:solidFill>
                  <a:srgbClr val="000080"/>
                </a:solidFill>
              </a:rPr>
              <a:t>div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>
                <a:solidFill>
                  <a:srgbClr val="000080"/>
                </a:solidFill>
              </a:rPr>
              <a:t>p </a:t>
            </a:r>
            <a:r>
              <a:rPr lang="en-US" sz="2000" b="1" dirty="0">
                <a:solidFill>
                  <a:srgbClr val="0000FF"/>
                </a:solidFill>
              </a:rPr>
              <a:t>id=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b="1" dirty="0" err="1">
                <a:solidFill>
                  <a:srgbClr val="008000"/>
                </a:solidFill>
              </a:rPr>
              <a:t>pid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dirty="0"/>
              <a:t>&gt;Nothing.&lt;/</a:t>
            </a:r>
            <a:r>
              <a:rPr lang="en-US" sz="2000" b="1" dirty="0">
                <a:solidFill>
                  <a:srgbClr val="000080"/>
                </a:solidFill>
              </a:rPr>
              <a:t>p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&lt;</a:t>
            </a:r>
            <a:r>
              <a:rPr lang="en-US" sz="2000" b="1" dirty="0">
                <a:solidFill>
                  <a:srgbClr val="000080"/>
                </a:solidFill>
              </a:rPr>
              <a:t>button </a:t>
            </a:r>
            <a:r>
              <a:rPr lang="en-US" sz="2000" b="1" dirty="0">
                <a:solidFill>
                  <a:srgbClr val="0000FF"/>
                </a:solidFill>
              </a:rPr>
              <a:t>type=</a:t>
            </a:r>
            <a:r>
              <a:rPr lang="en-US" sz="2000" b="1" dirty="0">
                <a:solidFill>
                  <a:srgbClr val="008000"/>
                </a:solidFill>
              </a:rPr>
              <a:t>"button" </a:t>
            </a:r>
            <a:r>
              <a:rPr lang="en-US" sz="2000" b="1" dirty="0" err="1">
                <a:solidFill>
                  <a:srgbClr val="0000FF"/>
                </a:solidFill>
              </a:rPr>
              <a:t>onclick</a:t>
            </a:r>
            <a:r>
              <a:rPr lang="en-US" sz="2000" b="1" dirty="0">
                <a:solidFill>
                  <a:srgbClr val="0000FF"/>
                </a:solidFill>
              </a:rPr>
              <a:t>=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i="1" dirty="0"/>
              <a:t>go</a:t>
            </a:r>
            <a:r>
              <a:rPr lang="en-US" sz="2000" dirty="0"/>
              <a:t>()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dirty="0"/>
              <a:t>&gt;Click me.&lt;/</a:t>
            </a:r>
            <a:r>
              <a:rPr lang="en-US" sz="2000" b="1" dirty="0">
                <a:solidFill>
                  <a:srgbClr val="000080"/>
                </a:solidFill>
              </a:rPr>
              <a:t>button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>
                <a:solidFill>
                  <a:srgbClr val="000080"/>
                </a:solidFill>
              </a:rPr>
              <a:t>div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&lt;</a:t>
            </a:r>
            <a:r>
              <a:rPr lang="en-US" sz="2000" b="1" dirty="0">
                <a:solidFill>
                  <a:srgbClr val="000080"/>
                </a:solidFill>
              </a:rPr>
              <a:t>script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b="1" dirty="0">
                <a:solidFill>
                  <a:srgbClr val="000080"/>
                </a:solidFill>
              </a:rPr>
              <a:t>function </a:t>
            </a:r>
            <a:r>
              <a:rPr lang="en-US" sz="2000" i="1" dirty="0"/>
              <a:t>go</a:t>
            </a:r>
            <a:r>
              <a:rPr lang="en-US" sz="2000" dirty="0"/>
              <a:t>(){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b="1" dirty="0" err="1">
                <a:solidFill>
                  <a:srgbClr val="000080"/>
                </a:solidFill>
              </a:rPr>
              <a:t>var</a:t>
            </a:r>
            <a:r>
              <a:rPr lang="en-US" sz="2000" b="1" dirty="0">
                <a:solidFill>
                  <a:srgbClr val="000080"/>
                </a:solidFill>
              </a:rPr>
              <a:t> </a:t>
            </a:r>
            <a:r>
              <a:rPr lang="en-US" sz="2000" dirty="0" err="1">
                <a:solidFill>
                  <a:srgbClr val="458383"/>
                </a:solidFill>
              </a:rPr>
              <a:t>xhttp</a:t>
            </a:r>
            <a:r>
              <a:rPr lang="en-US" sz="2000" dirty="0">
                <a:solidFill>
                  <a:srgbClr val="458383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b="1" dirty="0">
                <a:solidFill>
                  <a:srgbClr val="000080"/>
                </a:solidFill>
              </a:rPr>
              <a:t>new </a:t>
            </a:r>
            <a:r>
              <a:rPr lang="en-US" sz="2000" dirty="0" err="1"/>
              <a:t>XMLHttpRequest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>
                <a:solidFill>
                  <a:srgbClr val="458383"/>
                </a:solidFill>
              </a:rPr>
              <a:t>xhttp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onreadystatechange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= </a:t>
            </a:r>
            <a:r>
              <a:rPr lang="en-US" sz="2000" b="1" dirty="0">
                <a:solidFill>
                  <a:srgbClr val="000080"/>
                </a:solidFill>
              </a:rPr>
              <a:t>function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            </a:t>
            </a:r>
            <a:r>
              <a:rPr lang="en-US" sz="2000" b="1" dirty="0">
                <a:solidFill>
                  <a:srgbClr val="000080"/>
                </a:solidFill>
              </a:rPr>
              <a:t>if </a:t>
            </a:r>
            <a:r>
              <a:rPr lang="en-US" sz="2000" dirty="0"/>
              <a:t>(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readyState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== </a:t>
            </a:r>
            <a:r>
              <a:rPr lang="en-US" sz="2000" dirty="0">
                <a:solidFill>
                  <a:srgbClr val="0000FF"/>
                </a:solidFill>
              </a:rPr>
              <a:t>4 </a:t>
            </a:r>
            <a:r>
              <a:rPr lang="en-US" sz="2000" dirty="0"/>
              <a:t>&amp;&amp; 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status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== </a:t>
            </a:r>
            <a:r>
              <a:rPr lang="en-US" sz="2000" dirty="0">
                <a:solidFill>
                  <a:srgbClr val="0000FF"/>
                </a:solidFill>
              </a:rPr>
              <a:t>200</a:t>
            </a:r>
            <a:r>
              <a:rPr lang="en-US" sz="2000" dirty="0"/>
              <a:t>) {</a:t>
            </a:r>
            <a:br>
              <a:rPr lang="en-US" sz="2000" dirty="0"/>
            </a:br>
            <a:r>
              <a:rPr lang="en-US" sz="2000" dirty="0"/>
              <a:t>                </a:t>
            </a:r>
            <a:r>
              <a:rPr lang="en-US" sz="2000" b="1" dirty="0" err="1">
                <a:solidFill>
                  <a:srgbClr val="660E7A"/>
                </a:solidFill>
              </a:rPr>
              <a:t>document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rgbClr val="7A7A43"/>
                </a:solidFill>
              </a:rPr>
              <a:t>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b="1" dirty="0" err="1">
                <a:solidFill>
                  <a:srgbClr val="008000"/>
                </a:solidFill>
              </a:rPr>
              <a:t>pid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dirty="0"/>
              <a:t>).</a:t>
            </a:r>
            <a:r>
              <a:rPr lang="en-US" sz="2000" b="1" dirty="0" err="1">
                <a:solidFill>
                  <a:srgbClr val="660E7A"/>
                </a:solidFill>
              </a:rPr>
              <a:t>innerHTML</a:t>
            </a:r>
            <a:r>
              <a:rPr lang="en-US" sz="2000" b="1" dirty="0">
                <a:solidFill>
                  <a:srgbClr val="660E7A"/>
                </a:solidFill>
              </a:rPr>
              <a:t> </a:t>
            </a:r>
            <a:r>
              <a:rPr lang="en-US" sz="2000" dirty="0"/>
              <a:t>=</a:t>
            </a:r>
            <a:br>
              <a:rPr lang="en-US" sz="2000" dirty="0"/>
            </a:br>
            <a:r>
              <a:rPr lang="en-US" sz="2000" dirty="0"/>
              <a:t>                    </a:t>
            </a:r>
            <a:r>
              <a:rPr lang="en-US" sz="2000" b="1" dirty="0" err="1">
                <a:solidFill>
                  <a:srgbClr val="000080"/>
                </a:solidFill>
              </a:rPr>
              <a:t>this</a:t>
            </a:r>
            <a:r>
              <a:rPr lang="en-US" sz="2000" dirty="0" err="1"/>
              <a:t>.</a:t>
            </a:r>
            <a:r>
              <a:rPr lang="en-US" sz="2000" b="1" dirty="0" err="1">
                <a:solidFill>
                  <a:srgbClr val="660E7A"/>
                </a:solidFill>
              </a:rPr>
              <a:t>responseText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            }</a:t>
            </a:r>
            <a:br>
              <a:rPr lang="en-US" sz="2000" dirty="0"/>
            </a:br>
            <a:r>
              <a:rPr lang="en-US" sz="2000" dirty="0"/>
              <a:t>        };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>
                <a:solidFill>
                  <a:srgbClr val="458383"/>
                </a:solidFill>
              </a:rPr>
              <a:t>xhttp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rgbClr val="7A7A43"/>
                </a:solidFill>
              </a:rPr>
              <a:t>open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008000"/>
                </a:solidFill>
              </a:rPr>
              <a:t>"GET"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8000"/>
                </a:solidFill>
              </a:rPr>
              <a:t>"http://</a:t>
            </a:r>
            <a:r>
              <a:rPr lang="en-US" sz="2000" b="1" dirty="0" err="1">
                <a:solidFill>
                  <a:srgbClr val="008000"/>
                </a:solidFill>
              </a:rPr>
              <a:t>www.canterbury.ac.nz</a:t>
            </a:r>
            <a:r>
              <a:rPr lang="en-US" sz="2000" b="1" dirty="0">
                <a:solidFill>
                  <a:srgbClr val="008000"/>
                </a:solidFill>
              </a:rPr>
              <a:t>"</a:t>
            </a:r>
            <a:r>
              <a:rPr lang="en-US" sz="2000" dirty="0"/>
              <a:t>, </a:t>
            </a:r>
            <a:r>
              <a:rPr lang="en-US" sz="2000" b="1" dirty="0">
                <a:solidFill>
                  <a:srgbClr val="000080"/>
                </a:solidFill>
              </a:rPr>
              <a:t>true</a:t>
            </a:r>
            <a:r>
              <a:rPr lang="en-US" sz="2000" dirty="0"/>
              <a:t>);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>
                <a:solidFill>
                  <a:srgbClr val="458383"/>
                </a:solidFill>
              </a:rPr>
              <a:t>xhttp</a:t>
            </a:r>
            <a:r>
              <a:rPr lang="en-US" sz="2000" dirty="0" err="1"/>
              <a:t>.</a:t>
            </a:r>
            <a:r>
              <a:rPr lang="en-US" sz="2000" dirty="0" err="1">
                <a:solidFill>
                  <a:srgbClr val="7A7A43"/>
                </a:solidFill>
              </a:rPr>
              <a:t>send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    }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>
                <a:solidFill>
                  <a:srgbClr val="000080"/>
                </a:solidFill>
              </a:rPr>
              <a:t>script</a:t>
            </a:r>
            <a:r>
              <a:rPr lang="en-US" sz="2000" dirty="0"/>
              <a:t>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7889095" y="458271"/>
            <a:ext cx="401239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Example </a:t>
            </a:r>
            <a:r>
              <a:rPr lang="en-US" sz="3200" b="1" dirty="0"/>
              <a:t>of raw </a:t>
            </a:r>
            <a:r>
              <a:rPr lang="en-US" sz="3200" b="1" dirty="0" smtClean="0"/>
              <a:t>XHR</a:t>
            </a:r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Copy and paste into HTML file.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Add the DOCTYPE, &lt;html&gt;, &lt;head&gt;, and &lt;body&gt; elements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in a browser window.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Enjoy responsibly</a:t>
            </a:r>
            <a:r>
              <a:rPr lang="is-IS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endParaRPr lang="is-IS" dirty="0"/>
          </a:p>
          <a:p>
            <a:r>
              <a:rPr lang="is-IS" dirty="0" smtClean="0"/>
              <a:t>NOTE</a:t>
            </a:r>
          </a:p>
          <a:p>
            <a:r>
              <a:rPr lang="is-IS" dirty="0" smtClean="0"/>
              <a:t>1. </a:t>
            </a:r>
            <a:r>
              <a:rPr lang="is-IS" smtClean="0"/>
              <a:t>The code does not handle unsuccessful responses...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4603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1690688"/>
            <a:ext cx="102360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xmlhttp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XMLHttpRequest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();</a:t>
            </a: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 "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myTutorials.txt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";</a:t>
            </a: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xmlhttp.open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("GET",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, 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);//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open the connection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xmlhttp.send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(); //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send the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request</a:t>
            </a: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xmlhttp.onreadystatechange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function()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366713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xmlhttp.readyState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4 &amp;&amp;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xmlhttp.status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== 200)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pPr marL="719138"/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(“It worked!”)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  <a:p>
            <a:pPr marL="719138"/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Notice anything unexpected about this code?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4856157"/>
            <a:ext cx="79303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Further exploration of this </a:t>
            </a:r>
            <a:r>
              <a:rPr lang="en-GB" sz="2400" dirty="0" smtClean="0"/>
              <a:t>curiosity</a:t>
            </a:r>
            <a:r>
              <a:rPr lang="en-US" sz="2400" dirty="0" smtClean="0"/>
              <a:t> at:</a:t>
            </a:r>
          </a:p>
          <a:p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://blog.frogslayer.com/javascript-asynchronous-interals</a:t>
            </a:r>
            <a:r>
              <a:rPr lang="en-US" sz="2400" dirty="0" smtClean="0">
                <a:hlinkClick r:id="rId2"/>
              </a:rPr>
              <a:t>/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ea typeface="Courier" charset="0"/>
                <a:cs typeface="Courier" charset="0"/>
              </a:rPr>
              <a:t>The term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XMLHttpRequest</a:t>
            </a:r>
            <a:r>
              <a:rPr lang="en-US" dirty="0" smtClean="0"/>
              <a:t> </a:t>
            </a:r>
            <a:r>
              <a:rPr lang="en-US" dirty="0"/>
              <a:t>(XHR) is </a:t>
            </a:r>
            <a:r>
              <a:rPr lang="en-US" dirty="0" smtClean="0"/>
              <a:t>(now) misleading:</a:t>
            </a:r>
          </a:p>
          <a:p>
            <a:r>
              <a:rPr lang="en-US" dirty="0" smtClean="0"/>
              <a:t>Can retrieve data other than XML e.g. JSON</a:t>
            </a:r>
          </a:p>
          <a:p>
            <a:r>
              <a:rPr lang="en-US" dirty="0" smtClean="0"/>
              <a:t>Works with other protocols, not just HTTP</a:t>
            </a:r>
          </a:p>
          <a:p>
            <a:r>
              <a:rPr lang="en-US" dirty="0" smtClean="0"/>
              <a:t>Doesn’t have to be asynchronous either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Browser differences (in older browsers)</a:t>
            </a:r>
          </a:p>
          <a:p>
            <a:r>
              <a:rPr lang="en-US" dirty="0" smtClean="0"/>
              <a:t>Internet Explorer variants do things differently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Best to use an abstraction rather than raw XHR e.g. jQuery’s </a:t>
            </a:r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$.ajax() </a:t>
            </a:r>
            <a:r>
              <a:rPr lang="is-IS" dirty="0" smtClean="0"/>
              <a:t>or Vue’s </a:t>
            </a:r>
            <a:r>
              <a:rPr lang="is-IS" dirty="0" smtClean="0">
                <a:latin typeface="Courier" charset="0"/>
                <a:ea typeface="Courier" charset="0"/>
                <a:cs typeface="Courier" charset="0"/>
              </a:rPr>
              <a:t>vue-resource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 recap: separating data from content </a:t>
            </a:r>
            <a:r>
              <a:rPr lang="en-GB" dirty="0" err="1" smtClean="0"/>
              <a:t>etc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Separate:</a:t>
            </a:r>
          </a:p>
          <a:p>
            <a:pPr lvl="1"/>
            <a:r>
              <a:rPr lang="en-GB" dirty="0" smtClean="0"/>
              <a:t>Data, from</a:t>
            </a:r>
          </a:p>
          <a:p>
            <a:pPr lvl="1"/>
            <a:r>
              <a:rPr lang="en-GB" dirty="0" smtClean="0"/>
              <a:t>Content and presentation</a:t>
            </a:r>
          </a:p>
          <a:p>
            <a:r>
              <a:rPr lang="en-GB" dirty="0" smtClean="0"/>
              <a:t>Rendering ‘page’</a:t>
            </a:r>
          </a:p>
          <a:p>
            <a:pPr lvl="1"/>
            <a:r>
              <a:rPr lang="en-GB" b="1" dirty="0" err="1" smtClean="0"/>
              <a:t>Templating</a:t>
            </a:r>
            <a:r>
              <a:rPr lang="en-GB" dirty="0" smtClean="0"/>
              <a:t> helps us to separate data from content &amp; presentation in terms of rendering to the screen</a:t>
            </a:r>
          </a:p>
          <a:p>
            <a:pPr lvl="1"/>
            <a:r>
              <a:rPr lang="en-GB" dirty="0" smtClean="0"/>
              <a:t>Use </a:t>
            </a:r>
            <a:r>
              <a:rPr lang="en-GB" dirty="0" err="1" smtClean="0"/>
              <a:t>templating</a:t>
            </a:r>
            <a:r>
              <a:rPr lang="en-GB" dirty="0" smtClean="0"/>
              <a:t> to inject data into content &amp; presentation</a:t>
            </a:r>
          </a:p>
          <a:p>
            <a:r>
              <a:rPr lang="en-GB" dirty="0" smtClean="0"/>
              <a:t>Client </a:t>
            </a:r>
            <a:r>
              <a:rPr lang="mr-IN" dirty="0" smtClean="0"/>
              <a:t>–</a:t>
            </a:r>
            <a:r>
              <a:rPr lang="en-GB" dirty="0" smtClean="0"/>
              <a:t> server communication</a:t>
            </a:r>
          </a:p>
          <a:p>
            <a:pPr lvl="1"/>
            <a:r>
              <a:rPr lang="en-GB" b="1" dirty="0" smtClean="0"/>
              <a:t>XHR</a:t>
            </a:r>
            <a:r>
              <a:rPr lang="en-GB" dirty="0" smtClean="0"/>
              <a:t> helps us to separate data from content and presentation</a:t>
            </a:r>
          </a:p>
          <a:p>
            <a:pPr lvl="1"/>
            <a:r>
              <a:rPr lang="en-GB" dirty="0" smtClean="0"/>
              <a:t>Use XHR to send and retrieve data independently of content and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03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Feedback on Assignment 1 today</a:t>
            </a:r>
          </a:p>
          <a:p>
            <a:r>
              <a:rPr lang="en-GB" dirty="0" smtClean="0"/>
              <a:t>Further advice on Assignment 2</a:t>
            </a:r>
          </a:p>
          <a:p>
            <a:r>
              <a:rPr lang="en-GB" dirty="0" smtClean="0"/>
              <a:t>Return of mid-semester test for those not at the lecture last week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Feedback on the Reactor pattern</a:t>
            </a:r>
          </a:p>
          <a:p>
            <a:r>
              <a:rPr lang="en-GB" dirty="0" smtClean="0"/>
              <a:t>Arrangements for Thursday 28 September</a:t>
            </a:r>
          </a:p>
          <a:p>
            <a:pPr lvl="1"/>
            <a:r>
              <a:rPr lang="en-GB" dirty="0" smtClean="0"/>
              <a:t>9am – 10am: lecture e.g. on testing</a:t>
            </a:r>
          </a:p>
          <a:p>
            <a:pPr lvl="1"/>
            <a:r>
              <a:rPr lang="en-GB" dirty="0" smtClean="0"/>
              <a:t>10am – 11am: lab on automated front-end testing</a:t>
            </a:r>
          </a:p>
          <a:p>
            <a:pPr lvl="1"/>
            <a:r>
              <a:rPr lang="en-GB" dirty="0" smtClean="0"/>
              <a:t>Lab sheet is already on Learn (</a:t>
            </a:r>
            <a:r>
              <a:rPr lang="en-GB" dirty="0" err="1" smtClean="0"/>
              <a:t>LabX</a:t>
            </a:r>
            <a:r>
              <a:rPr lang="en-GB" dirty="0" smtClean="0"/>
              <a:t> Automated testing)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Ensure you have downloaded and completed step 3 BEFORE the lab</a:t>
            </a:r>
          </a:p>
          <a:p>
            <a:r>
              <a:rPr lang="en-GB" dirty="0" smtClean="0"/>
              <a:t>Compulsory lab on Thursday 19 October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3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CORS:</a:t>
            </a:r>
            <a:br>
              <a:rPr lang="en-US" dirty="0" smtClean="0"/>
            </a:br>
            <a:r>
              <a:rPr lang="en-US" dirty="0" smtClean="0"/>
              <a:t>Cross Origin Resource Sharing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hape 118"/>
          <p:cNvSpPr/>
          <p:nvPr/>
        </p:nvSpPr>
        <p:spPr>
          <a:xfrm>
            <a:off x="152400" y="1601295"/>
            <a:ext cx="11880095" cy="0"/>
          </a:xfrm>
          <a:prstGeom prst="line">
            <a:avLst/>
          </a:prstGeom>
          <a:ln w="12700">
            <a:solidFill>
              <a:srgbClr val="DA3238"/>
            </a:solidFill>
            <a:miter lim="400000"/>
          </a:ln>
        </p:spPr>
        <p:txBody>
          <a:bodyPr lIns="71856" tIns="71856" rIns="71856" bIns="71856" anchor="ctr"/>
          <a:lstStyle/>
          <a:p>
            <a:pPr defTabSz="1167660">
              <a:defRPr sz="4400"/>
            </a:pPr>
            <a:endParaRPr/>
          </a:p>
        </p:txBody>
      </p:sp>
      <p:pic>
        <p:nvPicPr>
          <p:cNvPr id="5" name="UCRed_CMY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3701" y="155737"/>
            <a:ext cx="1698794" cy="1307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7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240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041948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7577" y="2515172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80127" y="2591784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80127" y="2795667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99377" y="2643045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99377" y="3927240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054503" y="4475436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66468" y="2169074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66468" y="283354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39558" y="2546003"/>
            <a:ext cx="129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&lt;HTML&gt;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1948" y="2058933"/>
            <a:ext cx="287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A: www.first.com:80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54503" y="6114323"/>
            <a:ext cx="329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B: www.</a:t>
            </a:r>
            <a:r>
              <a:rPr lang="en-US" b="1" dirty="0" smtClean="0">
                <a:solidFill>
                  <a:srgbClr val="7030A0"/>
                </a:solidFill>
              </a:rPr>
              <a:t>second.com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rgbClr val="7030A0"/>
                </a:solidFill>
              </a:rPr>
              <a:t>443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80531" y="3202880"/>
            <a:ext cx="123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</a:t>
            </a:r>
            <a:endParaRPr lang="en-US" dirty="0"/>
          </a:p>
        </p:txBody>
      </p:sp>
      <p:cxnSp>
        <p:nvCxnSpPr>
          <p:cNvPr id="31" name="Elbow Connector 30"/>
          <p:cNvCxnSpPr>
            <a:endCxn id="29" idx="0"/>
          </p:cNvCxnSpPr>
          <p:nvPr/>
        </p:nvCxnSpPr>
        <p:spPr>
          <a:xfrm rot="10800000" flipV="1">
            <a:off x="3895892" y="2786058"/>
            <a:ext cx="707556" cy="4168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9" idx="3"/>
            <a:endCxn id="24" idx="1"/>
          </p:cNvCxnSpPr>
          <p:nvPr/>
        </p:nvCxnSpPr>
        <p:spPr>
          <a:xfrm>
            <a:off x="4511253" y="3387546"/>
            <a:ext cx="3543250" cy="19073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0133" y="3763462"/>
            <a:ext cx="90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00906" y="4506088"/>
            <a:ext cx="128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B: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Everyday &amp; </a:t>
            </a:r>
            <a:r>
              <a:rPr lang="en-US" sz="3600" b="1" dirty="0" smtClean="0">
                <a:solidFill>
                  <a:srgbClr val="7030A0"/>
                </a:solidFill>
              </a:rPr>
              <a:t>legitimate</a:t>
            </a:r>
            <a:r>
              <a:rPr lang="en-US" sz="3600" dirty="0" smtClean="0"/>
              <a:t> </a:t>
            </a:r>
            <a:r>
              <a:rPr lang="en-US" sz="3600" i="1" dirty="0" smtClean="0"/>
              <a:t>cross</a:t>
            </a:r>
            <a:r>
              <a:rPr lang="en-US" sz="3600" dirty="0" smtClean="0"/>
              <a:t>-origin resource request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1688981" y="226253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URL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rot="10800000">
            <a:off x="4680127" y="3916056"/>
            <a:ext cx="3358010" cy="1970702"/>
          </a:xfrm>
          <a:prstGeom prst="bentConnector3">
            <a:avLst>
              <a:gd name="adj1" fmla="val 68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6315" y="505827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240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041948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7577" y="2515172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80127" y="2591784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80127" y="2795667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99377" y="2643045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99377" y="3927240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054503" y="4475436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66468" y="2169074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866468" y="2833548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39558" y="2546003"/>
            <a:ext cx="129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A:</a:t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&lt;script&gt;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1948" y="2058933"/>
            <a:ext cx="287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A: www.first.com:80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54503" y="6114323"/>
            <a:ext cx="3292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B: www.</a:t>
            </a:r>
            <a:r>
              <a:rPr lang="en-US" b="1" dirty="0" smtClean="0">
                <a:solidFill>
                  <a:srgbClr val="7030A0"/>
                </a:solidFill>
              </a:rPr>
              <a:t>second.com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rgbClr val="7030A0"/>
                </a:solidFill>
              </a:rPr>
              <a:t>443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80531" y="3202880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</a:t>
            </a:r>
            <a:br>
              <a:rPr lang="en-US" dirty="0" smtClean="0"/>
            </a:br>
            <a:r>
              <a:rPr lang="en-US" b="1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&lt;script</a:t>
            </a:r>
            <a:r>
              <a:rPr lang="en-US" b="1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b="1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31" name="Elbow Connector 30"/>
          <p:cNvCxnSpPr>
            <a:endCxn id="29" idx="0"/>
          </p:cNvCxnSpPr>
          <p:nvPr/>
        </p:nvCxnSpPr>
        <p:spPr>
          <a:xfrm rot="10800000" flipV="1">
            <a:off x="3930710" y="2786058"/>
            <a:ext cx="672743" cy="41682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9" idx="3"/>
            <a:endCxn id="24" idx="1"/>
          </p:cNvCxnSpPr>
          <p:nvPr/>
        </p:nvCxnSpPr>
        <p:spPr>
          <a:xfrm>
            <a:off x="4580887" y="3526046"/>
            <a:ext cx="3473616" cy="176883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0133" y="3763462"/>
            <a:ext cx="905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XHR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00906" y="4506088"/>
            <a:ext cx="128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B: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Cross</a:t>
            </a:r>
            <a:r>
              <a:rPr lang="en-US" dirty="0"/>
              <a:t>-origin requests with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&lt;script&gt;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88981" y="226253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URL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rot="10800000">
            <a:off x="4680127" y="3916056"/>
            <a:ext cx="3358010" cy="1970702"/>
          </a:xfrm>
          <a:prstGeom prst="bentConnector3">
            <a:avLst>
              <a:gd name="adj1" fmla="val 68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6315" y="505827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80601" y="4298339"/>
            <a:ext cx="692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901" y="4823255"/>
            <a:ext cx="3760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security reasons, browsers restrict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&lt;script&gt;</a:t>
            </a:r>
            <a:r>
              <a:rPr lang="en-US" dirty="0" smtClean="0"/>
              <a:t>s in the way they make cross-origin resource requests.</a:t>
            </a:r>
          </a:p>
          <a:p>
            <a:r>
              <a:rPr lang="en-US" dirty="0" smtClean="0"/>
              <a:t>By default, an XHR request can be made only to the originating origin (the same origin).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and retrieving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web pages (web applications) load resources from separate domains</a:t>
            </a:r>
          </a:p>
          <a:p>
            <a:pPr lvl="1"/>
            <a:r>
              <a:rPr lang="en-US" dirty="0" smtClean="0"/>
              <a:t>CSS stylesheets, images, frames, video</a:t>
            </a:r>
          </a:p>
          <a:p>
            <a:r>
              <a:rPr lang="en-US" dirty="0"/>
              <a:t>Certain "cross-domain" requests, notably </a:t>
            </a:r>
            <a:r>
              <a:rPr lang="en-US" b="1" dirty="0" smtClean="0">
                <a:solidFill>
                  <a:srgbClr val="7030A0"/>
                </a:solidFill>
              </a:rPr>
              <a:t>AJAX</a:t>
            </a:r>
            <a:r>
              <a:rPr lang="en-US" dirty="0" smtClean="0">
                <a:solidFill>
                  <a:srgbClr val="7030A0"/>
                </a:solidFill>
              </a:rPr>
              <a:t> / XHR </a:t>
            </a:r>
            <a:r>
              <a:rPr lang="en-US" dirty="0" smtClean="0"/>
              <a:t>requests</a:t>
            </a:r>
            <a:r>
              <a:rPr lang="en-US" dirty="0"/>
              <a:t>, </a:t>
            </a:r>
            <a:r>
              <a:rPr lang="en-US" dirty="0" smtClean="0"/>
              <a:t>are </a:t>
            </a:r>
            <a:r>
              <a:rPr lang="en-US" dirty="0"/>
              <a:t>forbidden </a:t>
            </a:r>
            <a:r>
              <a:rPr lang="en-US" dirty="0" smtClean="0"/>
              <a:t>by </a:t>
            </a:r>
            <a:r>
              <a:rPr lang="en-US" dirty="0"/>
              <a:t>the same-origin security policy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AJAX requests are JavaScript 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&lt;script&gt;</a:t>
            </a:r>
            <a:r>
              <a:rPr lang="en-US" dirty="0" smtClean="0"/>
              <a:t>s can’t by default make cross-origin requests</a:t>
            </a:r>
          </a:p>
        </p:txBody>
      </p:sp>
    </p:spTree>
    <p:extLst>
      <p:ext uri="{BB962C8B-B14F-4D97-AF65-F5344CB8AC3E}">
        <p14:creationId xmlns:p14="http://schemas.microsoft.com/office/powerpoint/2010/main" val="22878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CORS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CORS </a:t>
            </a:r>
            <a:r>
              <a:rPr lang="en-US" dirty="0"/>
              <a:t>defines a way in which </a:t>
            </a:r>
            <a:r>
              <a:rPr lang="en-US" b="1" dirty="0"/>
              <a:t>a browser</a:t>
            </a:r>
            <a:r>
              <a:rPr lang="en-US" dirty="0"/>
              <a:t> and </a:t>
            </a:r>
            <a:r>
              <a:rPr lang="en-US" b="1" dirty="0" smtClean="0"/>
              <a:t>a server</a:t>
            </a:r>
            <a:r>
              <a:rPr lang="en-US" dirty="0" smtClean="0"/>
              <a:t> </a:t>
            </a:r>
            <a:r>
              <a:rPr lang="en-US" dirty="0"/>
              <a:t>can interact to determine whether or not it is safe to allow </a:t>
            </a:r>
            <a:r>
              <a:rPr lang="en-US" dirty="0" smtClean="0"/>
              <a:t>the </a:t>
            </a:r>
            <a:r>
              <a:rPr lang="en-US" dirty="0"/>
              <a:t>cross-origin </a:t>
            </a:r>
            <a:r>
              <a:rPr lang="en-US" dirty="0" smtClean="0"/>
              <a:t>request</a:t>
            </a:r>
          </a:p>
          <a:p>
            <a:r>
              <a:rPr lang="en-US" dirty="0"/>
              <a:t>The CORS standard describes </a:t>
            </a:r>
            <a:r>
              <a:rPr lang="en-US" dirty="0" smtClean="0"/>
              <a:t>HTTP </a:t>
            </a:r>
            <a:r>
              <a:rPr lang="en-US" dirty="0"/>
              <a:t>headers which provide browsers and servers a way to request remote URLs only when they have </a:t>
            </a:r>
            <a:r>
              <a:rPr lang="en-US" dirty="0" smtClean="0"/>
              <a:t>permission.</a:t>
            </a:r>
          </a:p>
          <a:p>
            <a:r>
              <a:rPr lang="en-US" dirty="0" smtClean="0"/>
              <a:t>Some </a:t>
            </a:r>
            <a:r>
              <a:rPr lang="en-US" dirty="0"/>
              <a:t>validation and </a:t>
            </a:r>
            <a:r>
              <a:rPr lang="en-US" dirty="0" smtClean="0"/>
              <a:t>authorization is performed </a:t>
            </a:r>
            <a:r>
              <a:rPr lang="en-US" dirty="0"/>
              <a:t>by the </a:t>
            </a:r>
            <a:r>
              <a:rPr lang="en-US" dirty="0" smtClean="0"/>
              <a:t>server</a:t>
            </a:r>
          </a:p>
          <a:p>
            <a:pPr lvl="1"/>
            <a:r>
              <a:rPr lang="en-US" dirty="0" smtClean="0"/>
              <a:t>The server specifies the acceptable origins of the HTTP requests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It </a:t>
            </a:r>
            <a:r>
              <a:rPr lang="en-US" b="1" dirty="0">
                <a:solidFill>
                  <a:srgbClr val="7030A0"/>
                </a:solidFill>
              </a:rPr>
              <a:t>is generally the browser's responsibility to support these headers and </a:t>
            </a:r>
            <a:r>
              <a:rPr lang="en-US" b="1" u="sng" dirty="0" err="1" smtClean="0">
                <a:solidFill>
                  <a:srgbClr val="7030A0"/>
                </a:solidFill>
              </a:rPr>
              <a:t>honour</a:t>
            </a:r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the restrictions they impose</a:t>
            </a:r>
            <a:r>
              <a:rPr lang="en-US" dirty="0" smtClean="0">
                <a:solidFill>
                  <a:srgbClr val="7030A0"/>
                </a:solidFill>
              </a:rPr>
              <a:t>.</a:t>
            </a:r>
          </a:p>
          <a:p>
            <a:pPr lvl="1"/>
            <a:r>
              <a:rPr lang="en-US" dirty="0" smtClean="0"/>
              <a:t>Note: </a:t>
            </a:r>
            <a:r>
              <a:rPr lang="en-US" b="1" dirty="0" smtClean="0"/>
              <a:t>not</a:t>
            </a:r>
            <a:r>
              <a:rPr lang="en-US" dirty="0" smtClean="0"/>
              <a:t> the application’s responsibility; the browser’s responsibility e.g. to prevent the application doing 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9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defines ‘origin’?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Origin is defined in terms of</a:t>
            </a:r>
          </a:p>
          <a:p>
            <a:r>
              <a:rPr lang="en-US" dirty="0" smtClean="0"/>
              <a:t>Protocol</a:t>
            </a:r>
          </a:p>
          <a:p>
            <a:r>
              <a:rPr lang="en-US" dirty="0" smtClean="0"/>
              <a:t>Domain</a:t>
            </a:r>
          </a:p>
          <a:p>
            <a:r>
              <a:rPr lang="en-US" dirty="0" smtClean="0"/>
              <a:t>Port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Identical {protocol, domain, port} = same origin</a:t>
            </a:r>
          </a:p>
          <a:p>
            <a:pPr marL="0" indent="0">
              <a:buNone/>
            </a:pPr>
            <a:r>
              <a:rPr lang="en-US" dirty="0" smtClean="0"/>
              <a:t>Different </a:t>
            </a:r>
            <a:r>
              <a:rPr lang="en-US" dirty="0"/>
              <a:t>{protocol, domain, port} </a:t>
            </a:r>
            <a:r>
              <a:rPr lang="en-US" dirty="0" smtClean="0"/>
              <a:t>= cross-origin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So:</a:t>
            </a:r>
          </a:p>
          <a:p>
            <a:pPr marL="18097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http:example.com:80</a:t>
            </a:r>
          </a:p>
          <a:p>
            <a:pPr marL="0" indent="0">
              <a:buNone/>
            </a:pPr>
            <a:r>
              <a:rPr lang="en-US" dirty="0" smtClean="0"/>
              <a:t>is different to:</a:t>
            </a:r>
            <a:endParaRPr lang="en-US" dirty="0"/>
          </a:p>
          <a:p>
            <a:pPr marL="180975" indent="0">
              <a:buNone/>
            </a:pP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https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:example.com:80</a:t>
            </a:r>
          </a:p>
          <a:p>
            <a:pPr marL="18097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http: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exemple.com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:80</a:t>
            </a:r>
          </a:p>
          <a:p>
            <a:pPr marL="180975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http:example.com:</a:t>
            </a:r>
            <a:r>
              <a:rPr lang="en-US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463</a:t>
            </a:r>
            <a:endParaRPr lang="en-US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66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forbidden headers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headers are managed by the browser and/or the server, and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</a:t>
            </a:r>
            <a:r>
              <a:rPr lang="en-US" dirty="0"/>
              <a:t>t</a:t>
            </a:r>
            <a:r>
              <a:rPr lang="is-IS" dirty="0" smtClean="0"/>
              <a:t>hese headers can’t be manipulated by the application.</a:t>
            </a:r>
          </a:p>
          <a:p>
            <a:r>
              <a:rPr lang="is-IS" dirty="0" smtClean="0"/>
              <a:t>“</a:t>
            </a:r>
            <a:r>
              <a:rPr lang="en-US" dirty="0"/>
              <a:t>A forbidden header name is an HTTP header name that cannot be modified programmatically; specifically, an HTTP request header name</a:t>
            </a:r>
            <a:r>
              <a:rPr lang="en-US" dirty="0" smtClean="0"/>
              <a:t>.”</a:t>
            </a:r>
            <a:r>
              <a:rPr lang="is-IS" dirty="0" smtClean="0"/>
              <a:t/>
            </a:r>
            <a:br>
              <a:rPr lang="is-IS" dirty="0" smtClean="0"/>
            </a:br>
            <a:endParaRPr lang="en-US" dirty="0" smtClean="0">
              <a:hlinkClick r:id="rId2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Examples of forbidden headers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ea typeface="Courier" charset="0"/>
                <a:cs typeface="Courier" charset="0"/>
              </a:rPr>
              <a:t>The browser should prevent your application from modifying these: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Access-Control-*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Access-Control-Origin</a:t>
            </a:r>
          </a:p>
          <a:p>
            <a:pPr marL="457200" lvl="1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Access-Control-Headers</a:t>
            </a:r>
          </a:p>
          <a:p>
            <a:pPr marL="0" indent="0"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Origin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81108" y="6189663"/>
            <a:ext cx="7574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https://developer.mozilla.org/en-US/docs/Glossary/Forbidden_header_name</a:t>
            </a:r>
          </a:p>
        </p:txBody>
      </p:sp>
    </p:spTree>
    <p:extLst>
      <p:ext uri="{BB962C8B-B14F-4D97-AF65-F5344CB8AC3E}">
        <p14:creationId xmlns:p14="http://schemas.microsoft.com/office/powerpoint/2010/main" val="5852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of the headers returned by the server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638562"/>
              </p:ext>
            </p:extLst>
          </p:nvPr>
        </p:nvGraphicFramePr>
        <p:xfrm>
          <a:off x="838200" y="1825625"/>
          <a:ext cx="10515600" cy="386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/>
                <a:gridCol w="3733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Access-Control-Allow-Origin: *</a:t>
                      </a:r>
                      <a:endParaRPr lang="en-US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</a:t>
                      </a:r>
                      <a:r>
                        <a:rPr lang="en-US" baseline="0" dirty="0" smtClean="0"/>
                        <a:t> the request from any origin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Access-Control-Allow-Origin: https://</a:t>
                      </a:r>
                      <a:r>
                        <a:rPr lang="en-US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foo.bar</a:t>
                      </a:r>
                      <a:endParaRPr lang="en-US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 the request only</a:t>
                      </a:r>
                      <a:r>
                        <a:rPr lang="en-US" baseline="0" dirty="0" smtClean="0"/>
                        <a:t> from resources originating from </a:t>
                      </a:r>
                      <a:r>
                        <a:rPr lang="en-US" baseline="0" dirty="0" smtClean="0">
                          <a:hlinkClick r:id="rId2"/>
                        </a:rPr>
                        <a:t>HTTPS://foo.bar</a:t>
                      </a:r>
                      <a:r>
                        <a:rPr lang="en-US" baseline="0" dirty="0" smtClean="0"/>
                        <a:t> (remember what defines and origin)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Access-Control-Allow-Methods: POST, GET, OPTIONS</a:t>
                      </a:r>
                      <a:endParaRPr lang="en-US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Allow only</a:t>
                      </a:r>
                      <a:r>
                        <a:rPr lang="en-US" baseline="0" dirty="0" smtClean="0"/>
                        <a:t> these HTTP methods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Access-Control-Max-Age: 86400</a:t>
                      </a:r>
                      <a:endParaRPr lang="en-US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is allowed for 86400 seconds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Access-Control-Allow-Credentials: true</a:t>
                      </a:r>
                      <a:endParaRPr lang="en-US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Required</a:t>
                      </a:r>
                      <a:r>
                        <a:rPr lang="en-US" baseline="0" dirty="0" smtClean="0"/>
                        <a:t> if you want to send cookies </a:t>
                      </a:r>
                      <a:r>
                        <a:rPr lang="en-US" baseline="0" dirty="0" err="1" smtClean="0"/>
                        <a:t>etc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(and can’t use </a:t>
                      </a:r>
                      <a:r>
                        <a:rPr lang="en-US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Access-Control-Allow-Origin: *</a:t>
                      </a:r>
                    </a:p>
                    <a:p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54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240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041948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7577" y="2515172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80127" y="2591784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14825" y="2795667"/>
            <a:ext cx="372712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99377" y="2643045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99377" y="3927240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054503" y="4746900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66468" y="2169074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13028" y="28051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39558" y="2546003"/>
            <a:ext cx="129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&lt;script&gt;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1948" y="2058933"/>
            <a:ext cx="25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A: </a:t>
            </a:r>
            <a:r>
              <a:rPr lang="en-US" dirty="0" smtClean="0">
                <a:hlinkClick r:id="rId3"/>
              </a:rPr>
              <a:t>www.foo.com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54503" y="6385787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B:  </a:t>
            </a:r>
            <a:r>
              <a:rPr lang="en-US" dirty="0" smtClean="0">
                <a:hlinkClick r:id="rId4"/>
              </a:rPr>
              <a:t>www.bar.com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9921" y="2698426"/>
            <a:ext cx="12955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Resource A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script&gt;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XHR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&lt;/script&gt;</a:t>
            </a:r>
            <a:endParaRPr lang="en-US" sz="1600" dirty="0"/>
          </a:p>
        </p:txBody>
      </p:sp>
      <p:cxnSp>
        <p:nvCxnSpPr>
          <p:cNvPr id="32" name="Elbow Connector 31"/>
          <p:cNvCxnSpPr>
            <a:stCxn id="29" idx="3"/>
            <a:endCxn id="24" idx="1"/>
          </p:cNvCxnSpPr>
          <p:nvPr/>
        </p:nvCxnSpPr>
        <p:spPr>
          <a:xfrm>
            <a:off x="4455468" y="3237035"/>
            <a:ext cx="3599035" cy="2329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0133" y="3763462"/>
            <a:ext cx="168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request header: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00906" y="4777552"/>
            <a:ext cx="128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B: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8981" y="226253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URL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rot="10800000">
            <a:off x="4680127" y="3916056"/>
            <a:ext cx="3358010" cy="1970702"/>
          </a:xfrm>
          <a:prstGeom prst="bentConnector3">
            <a:avLst>
              <a:gd name="adj1" fmla="val 68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6315" y="505827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HTTPS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80531" y="5915608"/>
            <a:ext cx="4129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Access-Control-Allow-Origin: https://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foo.com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10133" y="4270798"/>
            <a:ext cx="338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Origin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https://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foo.com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accept request from </a:t>
            </a:r>
            <a:r>
              <a:rPr lang="en-US" dirty="0" err="1" smtClean="0"/>
              <a:t>foo.com</a:t>
            </a:r>
            <a:r>
              <a:rPr lang="en-US" dirty="0" smtClean="0"/>
              <a:t> only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16145" y="3985096"/>
            <a:ext cx="1662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Added by browser, not app</a:t>
            </a:r>
            <a:endParaRPr lang="en-US" dirty="0"/>
          </a:p>
        </p:txBody>
      </p:sp>
      <p:cxnSp>
        <p:nvCxnSpPr>
          <p:cNvPr id="6" name="Straight Arrow Connector 5"/>
          <p:cNvCxnSpPr>
            <a:stCxn id="31" idx="1"/>
            <a:endCxn id="30" idx="3"/>
          </p:cNvCxnSpPr>
          <p:nvPr/>
        </p:nvCxnSpPr>
        <p:spPr>
          <a:xfrm flipH="1">
            <a:off x="9693390" y="4446761"/>
            <a:ext cx="622755" cy="8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240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041948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7577" y="2515172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80127" y="2591784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14825" y="2795667"/>
            <a:ext cx="372712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99377" y="2643045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99377" y="3927240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054503" y="4746900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66468" y="2169074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13028" y="28051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39558" y="2546003"/>
            <a:ext cx="129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&lt;script&gt;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1948" y="2058933"/>
            <a:ext cx="25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A: </a:t>
            </a:r>
            <a:r>
              <a:rPr lang="en-US" dirty="0" smtClean="0">
                <a:hlinkClick r:id="rId3"/>
              </a:rPr>
              <a:t>www.foo.com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54503" y="6385787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B:  </a:t>
            </a:r>
            <a:r>
              <a:rPr lang="en-US" dirty="0" smtClean="0">
                <a:hlinkClick r:id="rId4"/>
              </a:rPr>
              <a:t>www.bar.com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9921" y="2698426"/>
            <a:ext cx="12955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Resource A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script&gt;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XHR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&lt;/script&gt;</a:t>
            </a:r>
            <a:endParaRPr lang="en-US" sz="1600" dirty="0"/>
          </a:p>
        </p:txBody>
      </p:sp>
      <p:cxnSp>
        <p:nvCxnSpPr>
          <p:cNvPr id="32" name="Elbow Connector 31"/>
          <p:cNvCxnSpPr>
            <a:stCxn id="29" idx="3"/>
            <a:endCxn id="24" idx="1"/>
          </p:cNvCxnSpPr>
          <p:nvPr/>
        </p:nvCxnSpPr>
        <p:spPr>
          <a:xfrm>
            <a:off x="4455468" y="3237035"/>
            <a:ext cx="3599035" cy="2329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0133" y="3763462"/>
            <a:ext cx="90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br>
              <a:rPr lang="en-US" dirty="0" smtClean="0"/>
            </a:b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00906" y="4777552"/>
            <a:ext cx="128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B: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8981" y="226253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URL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rot="10800000">
            <a:off x="4680127" y="3916056"/>
            <a:ext cx="3358010" cy="1970702"/>
          </a:xfrm>
          <a:prstGeom prst="bentConnector3">
            <a:avLst>
              <a:gd name="adj1" fmla="val 68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6315" y="505827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80530" y="5915608"/>
            <a:ext cx="42775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Access-Control-Allow-Origin</a:t>
            </a:r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:*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10133" y="4270798"/>
            <a:ext cx="338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Origin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https://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foo.com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accept request from </a:t>
            </a:r>
            <a:r>
              <a:rPr lang="en-US" b="1" dirty="0" smtClean="0">
                <a:solidFill>
                  <a:srgbClr val="660066"/>
                </a:solidFill>
              </a:rPr>
              <a:t>anywhere (*)</a:t>
            </a:r>
            <a:endParaRPr lang="en-US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00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story so far…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Term 3: What happens on the server side?</a:t>
            </a:r>
          </a:p>
          <a:p>
            <a:pPr marL="0" indent="0">
              <a:buNone/>
            </a:pPr>
            <a:r>
              <a:rPr lang="en-GB" dirty="0" smtClean="0"/>
              <a:t>Term 4: What happens on the client side?</a:t>
            </a:r>
          </a:p>
          <a:p>
            <a:r>
              <a:rPr lang="en-GB" dirty="0" smtClean="0"/>
              <a:t>Client – Server architecture</a:t>
            </a:r>
          </a:p>
          <a:p>
            <a:r>
              <a:rPr lang="en-GB" dirty="0" smtClean="0"/>
              <a:t>HTML, CSS, &amp; JavaScript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Labs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Introduction to HTML, CSS, JavaScript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03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1240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041948" y="2447741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7577" y="2515172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80127" y="2591784"/>
            <a:ext cx="336182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14825" y="2795667"/>
            <a:ext cx="372712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99377" y="2643045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99377" y="3927240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054503" y="4746900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66468" y="2169074"/>
            <a:ext cx="144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request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13028" y="2805176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39558" y="2546003"/>
            <a:ext cx="1293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A: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&lt;script&gt;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41948" y="2058933"/>
            <a:ext cx="25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A: </a:t>
            </a:r>
            <a:r>
              <a:rPr lang="en-US" dirty="0" smtClean="0">
                <a:hlinkClick r:id="rId3"/>
              </a:rPr>
              <a:t>www.foo.com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54503" y="6385787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Domain B:  </a:t>
            </a:r>
            <a:r>
              <a:rPr lang="en-US" dirty="0" smtClean="0">
                <a:hlinkClick r:id="rId4"/>
              </a:rPr>
              <a:t>www.bar.com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59921" y="2698426"/>
            <a:ext cx="12955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Resource A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script&gt;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XHR</a:t>
            </a:r>
            <a:br>
              <a:rPr lang="en-US" sz="1600" dirty="0" smtClean="0">
                <a:latin typeface="Courier" charset="0"/>
                <a:ea typeface="Courier" charset="0"/>
                <a:cs typeface="Courier" charset="0"/>
              </a:rPr>
            </a:b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&lt;/script&gt;</a:t>
            </a:r>
            <a:endParaRPr lang="en-US" sz="1600" dirty="0"/>
          </a:p>
        </p:txBody>
      </p:sp>
      <p:cxnSp>
        <p:nvCxnSpPr>
          <p:cNvPr id="32" name="Elbow Connector 31"/>
          <p:cNvCxnSpPr>
            <a:stCxn id="29" idx="3"/>
            <a:endCxn id="24" idx="1"/>
          </p:cNvCxnSpPr>
          <p:nvPr/>
        </p:nvCxnSpPr>
        <p:spPr>
          <a:xfrm>
            <a:off x="4455468" y="3237035"/>
            <a:ext cx="3599035" cy="2329309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10133" y="3763462"/>
            <a:ext cx="900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br>
              <a:rPr lang="en-US" dirty="0" smtClean="0"/>
            </a:br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00906" y="4777552"/>
            <a:ext cx="128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Resource B:</a:t>
            </a:r>
            <a:br>
              <a:rPr lang="en-US" dirty="0" smtClean="0"/>
            </a:b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img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8981" y="226253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URL</a:t>
            </a:r>
            <a:endParaRPr lang="en-US" dirty="0"/>
          </a:p>
        </p:txBody>
      </p:sp>
      <p:cxnSp>
        <p:nvCxnSpPr>
          <p:cNvPr id="43" name="Elbow Connector 42"/>
          <p:cNvCxnSpPr/>
          <p:nvPr/>
        </p:nvCxnSpPr>
        <p:spPr>
          <a:xfrm rot="10800000">
            <a:off x="4680127" y="3916056"/>
            <a:ext cx="3358010" cy="1970702"/>
          </a:xfrm>
          <a:prstGeom prst="bentConnector3">
            <a:avLst>
              <a:gd name="adj1" fmla="val 68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76315" y="5058270"/>
            <a:ext cx="103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</a:t>
            </a:r>
            <a:br>
              <a:rPr lang="en-US" dirty="0" smtClean="0"/>
            </a:br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80530" y="5915608"/>
            <a:ext cx="4277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Access-Control-Allow-Origin: https://</a:t>
            </a:r>
            <a:r>
              <a:rPr lang="en-US" b="1" dirty="0" err="1" smtClean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boo.com</a:t>
            </a:r>
            <a:endParaRPr lang="en-US" b="1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10133" y="4270798"/>
            <a:ext cx="3383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Origin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https://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foo.com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reject request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7577" y="4777552"/>
            <a:ext cx="2877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Server will respond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</a:t>
            </a:r>
            <a:r>
              <a:rPr lang="en-US" dirty="0"/>
              <a:t>b</a:t>
            </a:r>
            <a:r>
              <a:rPr lang="is-IS" dirty="0" smtClean="0"/>
              <a:t>ut won’t honour the XHR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JSON-P: </a:t>
            </a:r>
            <a:r>
              <a:rPr lang="en-US" dirty="0"/>
              <a:t>JSON with Padding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JSON-P: JSON with Padding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 old/</a:t>
            </a:r>
            <a:r>
              <a:rPr lang="en-US" dirty="0" err="1" smtClean="0"/>
              <a:t>er</a:t>
            </a:r>
            <a:r>
              <a:rPr lang="en-US" dirty="0" smtClean="0"/>
              <a:t> approach to get data, pre-CORS</a:t>
            </a:r>
          </a:p>
          <a:p>
            <a:pPr lvl="1"/>
            <a:r>
              <a:rPr lang="en-US" dirty="0" smtClean="0"/>
              <a:t>So may still be useful for old/</a:t>
            </a:r>
            <a:r>
              <a:rPr lang="en-US" dirty="0" err="1" smtClean="0"/>
              <a:t>er</a:t>
            </a:r>
            <a:r>
              <a:rPr lang="en-US" dirty="0" smtClean="0"/>
              <a:t> browsers that don’t support CORS</a:t>
            </a:r>
          </a:p>
          <a:p>
            <a:pPr lvl="1"/>
            <a:r>
              <a:rPr lang="en-US" dirty="0" smtClean="0"/>
              <a:t>But why support (</a:t>
            </a:r>
            <a:r>
              <a:rPr lang="en-US" i="1" dirty="0" smtClean="0"/>
              <a:t>really</a:t>
            </a:r>
            <a:r>
              <a:rPr lang="en-US" dirty="0" smtClean="0"/>
              <a:t>) old/</a:t>
            </a:r>
            <a:r>
              <a:rPr lang="en-US" dirty="0" err="1" smtClean="0"/>
              <a:t>er</a:t>
            </a:r>
            <a:r>
              <a:rPr lang="en-US" dirty="0" smtClean="0"/>
              <a:t> browsers</a:t>
            </a:r>
            <a:r>
              <a:rPr lang="mr-IN" dirty="0" smtClean="0"/>
              <a:t>…</a:t>
            </a:r>
            <a:r>
              <a:rPr lang="en-US" dirty="0" smtClean="0"/>
              <a:t>?</a:t>
            </a:r>
          </a:p>
          <a:p>
            <a:r>
              <a:rPr lang="en-US" dirty="0" smtClean="0"/>
              <a:t>Has security weakness:</a:t>
            </a:r>
          </a:p>
          <a:p>
            <a:pPr lvl="1"/>
            <a:r>
              <a:rPr lang="en-US" dirty="0" smtClean="0"/>
              <a:t>So why use it? Use CORS instead</a:t>
            </a:r>
          </a:p>
          <a:p>
            <a:r>
              <a:rPr lang="en-US" dirty="0" smtClean="0"/>
              <a:t>How does it work?</a:t>
            </a:r>
          </a:p>
          <a:p>
            <a:pPr lvl="1"/>
            <a:r>
              <a:rPr lang="en-US" dirty="0" smtClean="0"/>
              <a:t>Request a &lt;script&gt; from another origin (this is legal)</a:t>
            </a:r>
          </a:p>
          <a:p>
            <a:pPr lvl="1"/>
            <a:r>
              <a:rPr lang="en-US" dirty="0" smtClean="0"/>
              <a:t>Server wraps the data, that you want to get access </a:t>
            </a:r>
            <a:r>
              <a:rPr lang="en-US" dirty="0"/>
              <a:t>to, inside the </a:t>
            </a:r>
            <a:r>
              <a:rPr lang="en-US" dirty="0" smtClean="0"/>
              <a:t>script</a:t>
            </a:r>
          </a:p>
          <a:p>
            <a:pPr lvl="1"/>
            <a:r>
              <a:rPr lang="en-US" dirty="0" smtClean="0"/>
              <a:t>In the app on the client side, you call the function in the &lt;script&gt; and unpack the data</a:t>
            </a:r>
          </a:p>
          <a:p>
            <a:pPr lvl="2"/>
            <a:r>
              <a:rPr lang="en-US" dirty="0" smtClean="0"/>
              <a:t>Server and app must know beforehand what the function name </a:t>
            </a:r>
            <a:r>
              <a:rPr lang="en-US" dirty="0" err="1" smtClean="0"/>
              <a:t>etc</a:t>
            </a:r>
            <a:r>
              <a:rPr lang="en-US" dirty="0" smtClean="0"/>
              <a:t> is</a:t>
            </a:r>
          </a:p>
          <a:p>
            <a:r>
              <a:rPr lang="en-US" dirty="0" smtClean="0"/>
              <a:t>Look online for more information (if you really want to know </a:t>
            </a:r>
            <a:r>
              <a:rPr lang="en-US" dirty="0" smtClean="0">
                <a:sym typeface="Wingdings"/>
              </a:rPr>
              <a:t>)</a:t>
            </a:r>
            <a:r>
              <a:rPr lang="is-IS" dirty="0" smtClean="0"/>
              <a:t>…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Brief recap: separating data from content </a:t>
            </a:r>
            <a:r>
              <a:rPr lang="en-GB" dirty="0" err="1" smtClean="0"/>
              <a:t>etc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Separate:</a:t>
            </a:r>
          </a:p>
          <a:p>
            <a:pPr lvl="1"/>
            <a:r>
              <a:rPr lang="en-GB" dirty="0" smtClean="0"/>
              <a:t>Data, from content and presentation</a:t>
            </a:r>
          </a:p>
          <a:p>
            <a:r>
              <a:rPr lang="en-GB" dirty="0" smtClean="0"/>
              <a:t>Rendering ‘page’ &amp; </a:t>
            </a:r>
            <a:r>
              <a:rPr lang="en-GB" dirty="0" err="1" smtClean="0"/>
              <a:t>templating</a:t>
            </a:r>
            <a:endParaRPr lang="en-GB" dirty="0" smtClean="0"/>
          </a:p>
          <a:p>
            <a:r>
              <a:rPr lang="en-GB" dirty="0" smtClean="0"/>
              <a:t>Client </a:t>
            </a:r>
            <a:r>
              <a:rPr lang="mr-IN" dirty="0" smtClean="0"/>
              <a:t>–</a:t>
            </a:r>
            <a:r>
              <a:rPr lang="en-GB" dirty="0" smtClean="0"/>
              <a:t> server communication &amp; XHR</a:t>
            </a:r>
          </a:p>
          <a:p>
            <a:r>
              <a:rPr lang="en-GB" dirty="0" smtClean="0"/>
              <a:t>Client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i="1" dirty="0" smtClean="0"/>
              <a:t>services</a:t>
            </a:r>
            <a:r>
              <a:rPr lang="en-GB" dirty="0" smtClean="0"/>
              <a:t> communication</a:t>
            </a:r>
          </a:p>
          <a:p>
            <a:pPr lvl="1"/>
            <a:r>
              <a:rPr lang="en-GB" dirty="0" smtClean="0"/>
              <a:t>The CORS allows you to separate:</a:t>
            </a:r>
          </a:p>
          <a:p>
            <a:pPr lvl="2"/>
            <a:r>
              <a:rPr lang="en-GB" dirty="0" smtClean="0"/>
              <a:t>the source of the content and presentation from</a:t>
            </a:r>
          </a:p>
          <a:p>
            <a:pPr lvl="2"/>
            <a:r>
              <a:rPr lang="en-GB" dirty="0" smtClean="0"/>
              <a:t>the source of the data</a:t>
            </a:r>
          </a:p>
        </p:txBody>
      </p:sp>
    </p:spTree>
    <p:extLst>
      <p:ext uri="{BB962C8B-B14F-4D97-AF65-F5344CB8AC3E}">
        <p14:creationId xmlns:p14="http://schemas.microsoft.com/office/powerpoint/2010/main" val="16225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 come back to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7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Virtual DOM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3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and the Virtual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DOM (Document Object Model) can become excessively large in an application e.g. Facebook when you’ve scrolled down a bit</a:t>
            </a:r>
          </a:p>
          <a:p>
            <a:pPr lvl="1"/>
            <a:r>
              <a:rPr lang="en-US" dirty="0" smtClean="0"/>
              <a:t>A large number of DOM nodes to traverse</a:t>
            </a:r>
          </a:p>
          <a:p>
            <a:pPr lvl="1"/>
            <a:r>
              <a:rPr lang="en-US" dirty="0" smtClean="0"/>
              <a:t>Performance impact e.g. you have to modify a large number of nodes (even with a tree structure)</a:t>
            </a:r>
          </a:p>
          <a:p>
            <a:r>
              <a:rPr lang="en-US" dirty="0" smtClean="0"/>
              <a:t>The Virtual DOM: an abstraction of the DOM</a:t>
            </a:r>
          </a:p>
          <a:p>
            <a:pPr lvl="1"/>
            <a:r>
              <a:rPr lang="en-US" dirty="0" smtClean="0"/>
              <a:t>Modify the virtual DOM; update the real DOM from the virtual DOM when needed</a:t>
            </a:r>
          </a:p>
          <a:p>
            <a:pPr lvl="1"/>
            <a:r>
              <a:rPr lang="en-US" dirty="0" smtClean="0"/>
              <a:t>Libraries / frameworks (e.g. </a:t>
            </a:r>
            <a:r>
              <a:rPr lang="en-US" dirty="0" err="1"/>
              <a:t>V</a:t>
            </a:r>
            <a:r>
              <a:rPr lang="en-US" dirty="0" err="1" smtClean="0"/>
              <a:t>ue.js</a:t>
            </a:r>
            <a:r>
              <a:rPr lang="en-US" dirty="0" smtClean="0"/>
              <a:t>) will use a virtual DOM in the background</a:t>
            </a:r>
          </a:p>
          <a:p>
            <a:pPr lvl="1"/>
            <a:r>
              <a:rPr lang="en-US" dirty="0" smtClean="0"/>
              <a:t>You don’t need to work directly with the DOM</a:t>
            </a:r>
          </a:p>
          <a:p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tonyfreed.blog</a:t>
            </a:r>
            <a:r>
              <a:rPr lang="en-US" dirty="0"/>
              <a:t>/what-is-virtual-dom-c0ec6d6a925c</a:t>
            </a:r>
          </a:p>
        </p:txBody>
      </p:sp>
    </p:spTree>
    <p:extLst>
      <p:ext uri="{BB962C8B-B14F-4D97-AF65-F5344CB8AC3E}">
        <p14:creationId xmlns:p14="http://schemas.microsoft.com/office/powerpoint/2010/main" val="13769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data </a:t>
            </a:r>
            <a:r>
              <a:rPr lang="en-US" dirty="0" smtClean="0"/>
              <a:t>has changed </a:t>
            </a:r>
            <a:r>
              <a:rPr lang="en-US" dirty="0"/>
              <a:t>and </a:t>
            </a:r>
            <a:r>
              <a:rPr lang="en-US" dirty="0" smtClean="0"/>
              <a:t>it needs </a:t>
            </a:r>
            <a:r>
              <a:rPr lang="en-US" dirty="0"/>
              <a:t>to be </a:t>
            </a:r>
            <a:r>
              <a:rPr lang="en-US" dirty="0" smtClean="0"/>
              <a:t>updated: but </a:t>
            </a:r>
            <a:r>
              <a:rPr lang="en-US" dirty="0"/>
              <a:t>how do we know that the data </a:t>
            </a:r>
            <a:r>
              <a:rPr lang="en-US" dirty="0" smtClean="0"/>
              <a:t>has changed?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Dirty checking:</a:t>
            </a:r>
            <a:r>
              <a:rPr lang="en-US" dirty="0"/>
              <a:t> poll the data at a regular interval </a:t>
            </a:r>
            <a:r>
              <a:rPr lang="en-US" dirty="0" smtClean="0"/>
              <a:t>to check the </a:t>
            </a:r>
            <a:r>
              <a:rPr lang="en-US" dirty="0"/>
              <a:t>data structure recursively.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Observable: observe </a:t>
            </a:r>
            <a:r>
              <a:rPr lang="en-US" dirty="0"/>
              <a:t>for </a:t>
            </a:r>
            <a:r>
              <a:rPr lang="en-US" dirty="0" smtClean="0"/>
              <a:t>state </a:t>
            </a:r>
            <a:r>
              <a:rPr lang="en-US" dirty="0"/>
              <a:t>change. If nothing has changed, </a:t>
            </a:r>
            <a:r>
              <a:rPr lang="en-US" dirty="0" smtClean="0"/>
              <a:t>don</a:t>
            </a:r>
            <a:r>
              <a:rPr lang="uk-UA" dirty="0" smtClean="0"/>
              <a:t>’</a:t>
            </a:r>
            <a:r>
              <a:rPr lang="en-US" dirty="0" smtClean="0"/>
              <a:t>t do anything. </a:t>
            </a:r>
            <a:r>
              <a:rPr lang="en-US" dirty="0"/>
              <a:t>If </a:t>
            </a:r>
            <a:r>
              <a:rPr lang="en-US" dirty="0" smtClean="0"/>
              <a:t>something has changed</a:t>
            </a:r>
            <a:r>
              <a:rPr lang="en-US" dirty="0"/>
              <a:t>, we know exactly what to update.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we make changes efficiently?</a:t>
            </a:r>
          </a:p>
          <a:p>
            <a:r>
              <a:rPr lang="en-US" dirty="0" smtClean="0"/>
              <a:t>Need efficient </a:t>
            </a:r>
            <a:r>
              <a:rPr lang="en-US" dirty="0"/>
              <a:t>diff algorithms.</a:t>
            </a:r>
          </a:p>
          <a:p>
            <a:r>
              <a:rPr lang="en-US" dirty="0" smtClean="0"/>
              <a:t>Batch </a:t>
            </a:r>
            <a:r>
              <a:rPr lang="en-US" dirty="0"/>
              <a:t>DOM read/write operations.</a:t>
            </a:r>
          </a:p>
          <a:p>
            <a:r>
              <a:rPr lang="en-US" dirty="0" smtClean="0"/>
              <a:t>Efficiently </a:t>
            </a:r>
            <a:r>
              <a:rPr lang="en-US" dirty="0"/>
              <a:t>update of sub-tree only.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13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OUR WEB COMPUTING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2102747"/>
            <a:ext cx="1638887" cy="1638887"/>
          </a:xfrm>
          <a:prstGeom prst="rect">
            <a:avLst/>
          </a:prstGeom>
          <a:noFill/>
          <a:ln w="76200" cmpd="sng">
            <a:solidFill>
              <a:srgbClr val="6600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2102746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11082" y="2170178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222275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33632" y="2426638"/>
            <a:ext cx="1920479" cy="0"/>
          </a:xfrm>
          <a:prstGeom prst="straightConnector1">
            <a:avLst/>
          </a:prstGeom>
          <a:ln w="57150" cmpd="sng">
            <a:solidFill>
              <a:srgbClr val="66006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3548172"/>
            <a:ext cx="1920479" cy="0"/>
          </a:xfrm>
          <a:prstGeom prst="straightConnector1">
            <a:avLst/>
          </a:prstGeom>
          <a:ln w="57150" cmpd="sng">
            <a:solidFill>
              <a:srgbClr val="660066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2298051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3582246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283004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303392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7441" y="6110086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58860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843813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180596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258860" y="5541721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843813" y="55417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Server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0180596" y="5541721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566667" y="2102746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266459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26600" y="1853423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257441" y="55417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7091630" y="2102746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2204586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2849262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126600" y="3548172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JavaScript</a:t>
            </a:r>
            <a:br>
              <a:rPr lang="en-GB" dirty="0" smtClean="0"/>
            </a:b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2432126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26600" y="2437215"/>
            <a:ext cx="8692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JSON,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XML,</a:t>
            </a:r>
            <a:r>
              <a:rPr lang="mr-IN" sz="1600" dirty="0" smtClean="0"/>
              <a:t>…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028534" y="3741633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2108057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2662142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2211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086104" y="2786726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3234629" y="3284445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2740030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3046389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7441" y="5288488"/>
            <a:ext cx="11800365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02828" y="3162476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Left Brace 1"/>
          <p:cNvSpPr/>
          <p:nvPr/>
        </p:nvSpPr>
        <p:spPr>
          <a:xfrm rot="5400000">
            <a:off x="5326409" y="592059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5126600" y="883238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195150" y="883238"/>
            <a:ext cx="1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 experience</a:t>
            </a:r>
            <a:endParaRPr lang="en-GB" dirty="0"/>
          </a:p>
        </p:txBody>
      </p:sp>
      <p:sp>
        <p:nvSpPr>
          <p:cNvPr id="46" name="Left Brace 45"/>
          <p:cNvSpPr/>
          <p:nvPr/>
        </p:nvSpPr>
        <p:spPr>
          <a:xfrm rot="5400000">
            <a:off x="1775126" y="592059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8718941" y="850972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</a:t>
            </a:r>
            <a:endParaRPr lang="en-GB" dirty="0"/>
          </a:p>
        </p:txBody>
      </p:sp>
      <p:sp>
        <p:nvSpPr>
          <p:cNvPr id="48" name="Left Brace 47"/>
          <p:cNvSpPr/>
          <p:nvPr/>
        </p:nvSpPr>
        <p:spPr>
          <a:xfrm rot="5400000">
            <a:off x="8885776" y="592058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71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week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the lecture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Single Page Applications</a:t>
            </a:r>
          </a:p>
          <a:p>
            <a:pPr lvl="1"/>
            <a:r>
              <a:rPr lang="en-GB" dirty="0" smtClean="0"/>
              <a:t>Characteristics and rationale</a:t>
            </a:r>
          </a:p>
          <a:p>
            <a:pPr lvl="1"/>
            <a:r>
              <a:rPr lang="en-GB" dirty="0" smtClean="0"/>
              <a:t>AJAX</a:t>
            </a:r>
            <a:endParaRPr lang="en-GB" dirty="0"/>
          </a:p>
          <a:p>
            <a:pPr lvl="1"/>
            <a:r>
              <a:rPr lang="en-GB" dirty="0"/>
              <a:t>CORS</a:t>
            </a:r>
          </a:p>
          <a:p>
            <a:pPr lvl="1"/>
            <a:r>
              <a:rPr lang="en-GB" dirty="0" smtClean="0"/>
              <a:t>Virtual DOM</a:t>
            </a:r>
          </a:p>
          <a:p>
            <a:pPr lvl="1"/>
            <a:r>
              <a:rPr lang="en-GB" dirty="0" smtClean="0"/>
              <a:t>Templating</a:t>
            </a:r>
            <a:endParaRPr lang="en-GB" dirty="0"/>
          </a:p>
          <a:p>
            <a:pPr lvl="1"/>
            <a:r>
              <a:rPr lang="en-GB" dirty="0" smtClean="0"/>
              <a:t>(Routing)</a:t>
            </a:r>
          </a:p>
          <a:p>
            <a:r>
              <a:rPr lang="en-GB" dirty="0" smtClean="0"/>
              <a:t>(Design pattern)</a:t>
            </a:r>
          </a:p>
          <a:p>
            <a:pPr lvl="1"/>
            <a:r>
              <a:rPr lang="en-GB" dirty="0"/>
              <a:t>(</a:t>
            </a:r>
            <a:r>
              <a:rPr lang="en-GB" dirty="0" smtClean="0"/>
              <a:t>MV*)</a:t>
            </a:r>
          </a:p>
          <a:p>
            <a:r>
              <a:rPr lang="en-GB" dirty="0" err="1" smtClean="0"/>
              <a:t>Vue.js</a:t>
            </a:r>
            <a:endParaRPr lang="en-GB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In the lab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Introduction to </a:t>
            </a:r>
            <a:r>
              <a:rPr lang="en-GB" sz="3200" dirty="0" err="1" smtClean="0"/>
              <a:t>Vue.js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6896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Vue.js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8491"/>
            <a:ext cx="115824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Vue.js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progressive </a:t>
            </a:r>
            <a:r>
              <a:rPr lang="en-GB" dirty="0"/>
              <a:t>framework for building user </a:t>
            </a:r>
            <a:r>
              <a:rPr lang="en-GB" dirty="0" smtClean="0"/>
              <a:t>interfaces;</a:t>
            </a:r>
          </a:p>
          <a:p>
            <a:r>
              <a:rPr lang="en-GB" dirty="0" smtClean="0"/>
              <a:t>Designed to </a:t>
            </a:r>
            <a:r>
              <a:rPr lang="en-GB" dirty="0"/>
              <a:t>be incrementally </a:t>
            </a:r>
            <a:r>
              <a:rPr lang="en-GB" dirty="0" smtClean="0"/>
              <a:t>adoptable; and</a:t>
            </a:r>
          </a:p>
          <a:p>
            <a:r>
              <a:rPr lang="en-GB" dirty="0" smtClean="0"/>
              <a:t>Capable </a:t>
            </a:r>
            <a:r>
              <a:rPr lang="en-GB" dirty="0"/>
              <a:t>of powering sophisticated Single-Page </a:t>
            </a:r>
            <a:r>
              <a:rPr lang="en-GB" dirty="0" smtClean="0"/>
              <a:t>Applications</a:t>
            </a:r>
          </a:p>
          <a:p>
            <a:pPr lvl="1"/>
            <a:r>
              <a:rPr lang="en-GB" dirty="0" smtClean="0"/>
              <a:t>when </a:t>
            </a:r>
            <a:r>
              <a:rPr lang="en-GB" dirty="0"/>
              <a:t>used in combination with modern tooling and supporting libraries.</a:t>
            </a:r>
          </a:p>
        </p:txBody>
      </p:sp>
    </p:spTree>
    <p:extLst>
      <p:ext uri="{BB962C8B-B14F-4D97-AF65-F5344CB8AC3E}">
        <p14:creationId xmlns:p14="http://schemas.microsoft.com/office/powerpoint/2010/main" val="30269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858" y="3156974"/>
            <a:ext cx="3234577" cy="15629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9" y="3876686"/>
            <a:ext cx="4316257" cy="2166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10" y="1800233"/>
            <a:ext cx="4301704" cy="17764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58159" y="6344722"/>
            <a:ext cx="277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vuejs.org</a:t>
            </a:r>
            <a:r>
              <a:rPr lang="en-US" dirty="0"/>
              <a:t>/v2/guide/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0915" y="18002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04160" y="3862394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JavaScript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059" y="3671737"/>
            <a:ext cx="1308100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6776" y="3147453"/>
            <a:ext cx="10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Rendered</a:t>
            </a:r>
            <a:br>
              <a:rPr lang="en-US" smtClean="0"/>
            </a:br>
            <a:r>
              <a:rPr lang="en-US" smtClean="0"/>
              <a:t>content</a:t>
            </a:r>
            <a:endParaRPr lang="en-US" dirty="0"/>
          </a:p>
        </p:txBody>
      </p:sp>
      <p:sp>
        <p:nvSpPr>
          <p:cNvPr id="15" name="Right Brace 14"/>
          <p:cNvSpPr/>
          <p:nvPr/>
        </p:nvSpPr>
        <p:spPr>
          <a:xfrm>
            <a:off x="5429251" y="1844401"/>
            <a:ext cx="1171574" cy="4199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1"/>
            <a:endCxn id="14" idx="1"/>
          </p:cNvCxnSpPr>
          <p:nvPr/>
        </p:nvCxnSpPr>
        <p:spPr>
          <a:xfrm flipV="1">
            <a:off x="6600825" y="3938437"/>
            <a:ext cx="1146033" cy="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Vue.js</a:t>
            </a:r>
            <a:r>
              <a:rPr lang="en-US" dirty="0" smtClean="0"/>
              <a:t>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858" y="3156974"/>
            <a:ext cx="3234577" cy="15629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09" y="3876686"/>
            <a:ext cx="4316257" cy="2166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310" y="1800233"/>
            <a:ext cx="4301704" cy="17764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258159" y="6344722"/>
            <a:ext cx="2774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vuejs.org</a:t>
            </a:r>
            <a:r>
              <a:rPr lang="en-US" dirty="0"/>
              <a:t>/v2/guide/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0915" y="180023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HTML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04160" y="3862394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JavaScript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059" y="3671737"/>
            <a:ext cx="1308100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6776" y="3147453"/>
            <a:ext cx="10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Rendered</a:t>
            </a:r>
            <a:br>
              <a:rPr lang="en-US" smtClean="0"/>
            </a:br>
            <a:r>
              <a:rPr lang="en-US" smtClean="0"/>
              <a:t>content</a:t>
            </a:r>
            <a:endParaRPr lang="en-US" dirty="0"/>
          </a:p>
        </p:txBody>
      </p:sp>
      <p:sp>
        <p:nvSpPr>
          <p:cNvPr id="15" name="Right Brace 14"/>
          <p:cNvSpPr/>
          <p:nvPr/>
        </p:nvSpPr>
        <p:spPr>
          <a:xfrm>
            <a:off x="5429251" y="1844401"/>
            <a:ext cx="1171574" cy="41992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1"/>
            <a:endCxn id="14" idx="1"/>
          </p:cNvCxnSpPr>
          <p:nvPr/>
        </p:nvCxnSpPr>
        <p:spPr>
          <a:xfrm flipV="1">
            <a:off x="6600825" y="3938437"/>
            <a:ext cx="1146033" cy="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Why does this code seem odd, for HTML &amp; JS?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608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72" y="1085851"/>
            <a:ext cx="4301704" cy="1776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772" y="3148012"/>
            <a:ext cx="4310244" cy="2352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6720" y="1839875"/>
            <a:ext cx="179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&lt;div&gt; </a:t>
            </a:r>
            <a:r>
              <a:rPr lang="en-US" dirty="0" smtClean="0"/>
              <a:t>element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57857" y="153771"/>
            <a:ext cx="101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attribute</a:t>
            </a:r>
            <a:br>
              <a:rPr lang="en-US" smtClean="0"/>
            </a:br>
            <a:r>
              <a:rPr lang="en-US" smtClean="0"/>
              <a:t>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73849" y="153770"/>
            <a:ext cx="101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ttribute</a:t>
            </a:r>
            <a:br>
              <a:rPr lang="en-US" dirty="0" smtClean="0"/>
            </a:b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55137" y="1722331"/>
            <a:ext cx="2837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emplating</a:t>
            </a:r>
            <a:br>
              <a:rPr lang="en-US" dirty="0" smtClean="0"/>
            </a:br>
            <a:r>
              <a:rPr lang="en-US" dirty="0" smtClean="0"/>
              <a:t>syntax: template for content</a:t>
            </a:r>
            <a:endParaRPr lang="en-US" dirty="0"/>
          </a:p>
        </p:txBody>
      </p:sp>
      <p:sp>
        <p:nvSpPr>
          <p:cNvPr id="10" name="Left Brace 9"/>
          <p:cNvSpPr/>
          <p:nvPr/>
        </p:nvSpPr>
        <p:spPr>
          <a:xfrm>
            <a:off x="3138749" y="1574008"/>
            <a:ext cx="311086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 flipV="1">
            <a:off x="6043613" y="2043115"/>
            <a:ext cx="2011524" cy="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2"/>
          </p:cNvCxnSpPr>
          <p:nvPr/>
        </p:nvCxnSpPr>
        <p:spPr>
          <a:xfrm rot="5400000">
            <a:off x="5239562" y="934389"/>
            <a:ext cx="773907" cy="5053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2"/>
          </p:cNvCxnSpPr>
          <p:nvPr/>
        </p:nvCxnSpPr>
        <p:spPr>
          <a:xfrm rot="16200000" flipH="1">
            <a:off x="4198907" y="964382"/>
            <a:ext cx="773908" cy="445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5137" y="439520"/>
            <a:ext cx="4008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Declare HTML div element with content {{ message }} and with an id of “app”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880198" y="3068955"/>
            <a:ext cx="4008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 new </a:t>
            </a:r>
            <a:r>
              <a:rPr lang="en-US" dirty="0" err="1" smtClean="0"/>
              <a:t>Vue</a:t>
            </a:r>
            <a:r>
              <a:rPr lang="en-US" dirty="0" smtClean="0"/>
              <a:t> object, assign it to a variable called app. The </a:t>
            </a:r>
            <a:r>
              <a:rPr lang="en-US" dirty="0" err="1" smtClean="0"/>
              <a:t>Vue</a:t>
            </a:r>
            <a:r>
              <a:rPr lang="en-US" dirty="0" smtClean="0"/>
              <a:t> object contains: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property called el, with value ‘#app’. This property ‘binds’ this </a:t>
            </a:r>
            <a:r>
              <a:rPr lang="en-US" dirty="0" err="1" smtClean="0"/>
              <a:t>Vue</a:t>
            </a:r>
            <a:r>
              <a:rPr lang="en-US" dirty="0" smtClean="0"/>
              <a:t> instance to the element with id of ‘app’.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property called data that contains a programmer-defined name-value pair, with name of message, and a value of ‘Hello </a:t>
            </a:r>
            <a:r>
              <a:rPr lang="en-US" dirty="0" err="1" smtClean="0"/>
              <a:t>Vue</a:t>
            </a:r>
            <a:r>
              <a:rPr lang="en-US" dirty="0" smtClean="0"/>
              <a:t>!’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Vue</a:t>
            </a:r>
            <a:r>
              <a:rPr lang="en-US" dirty="0" smtClean="0"/>
              <a:t> allows you to link data and the DOM</a:t>
            </a:r>
          </a:p>
          <a:p>
            <a:r>
              <a:rPr lang="en-US" dirty="0" smtClean="0"/>
              <a:t>Once linked, things are then reactive</a:t>
            </a:r>
          </a:p>
          <a:p>
            <a:pPr lvl="1"/>
            <a:r>
              <a:rPr lang="en-US" dirty="0" smtClean="0"/>
              <a:t>User changes the DOM (e.g. enters information), the data is updated;</a:t>
            </a:r>
          </a:p>
          <a:p>
            <a:pPr lvl="1"/>
            <a:r>
              <a:rPr lang="en-US" dirty="0" smtClean="0"/>
              <a:t>JavaScript changes the data, the DOM is updated.</a:t>
            </a:r>
          </a:p>
          <a:p>
            <a:r>
              <a:rPr lang="en-US" dirty="0" smtClean="0"/>
              <a:t>You, as a programmer, don</a:t>
            </a:r>
            <a:r>
              <a:rPr lang="uk-UA" dirty="0" smtClean="0"/>
              <a:t>’</a:t>
            </a:r>
            <a:r>
              <a:rPr lang="en-US" dirty="0" smtClean="0"/>
              <a:t>t need to worry about:</a:t>
            </a:r>
          </a:p>
          <a:p>
            <a:pPr lvl="1"/>
            <a:r>
              <a:rPr lang="en-US" dirty="0" smtClean="0"/>
              <a:t>Getters</a:t>
            </a:r>
          </a:p>
          <a:p>
            <a:pPr lvl="1"/>
            <a:r>
              <a:rPr lang="en-US" dirty="0" smtClean="0"/>
              <a:t>Setters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Vue.js</a:t>
            </a:r>
            <a:r>
              <a:rPr lang="en-GB" dirty="0" smtClean="0"/>
              <a:t> and HTML custom attributes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Vue.js</a:t>
            </a:r>
            <a:r>
              <a:rPr lang="en-GB" dirty="0" smtClean="0"/>
              <a:t> declares custom attributes, 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v-*</a:t>
            </a:r>
            <a:r>
              <a:rPr lang="en-GB" dirty="0" smtClean="0">
                <a:ea typeface="Courier" charset="0"/>
                <a:cs typeface="Courier" charset="0"/>
              </a:rPr>
              <a:t>, for example:</a:t>
            </a:r>
          </a:p>
          <a:p>
            <a:pPr lvl="1"/>
            <a:r>
              <a:rPr lang="en-GB" dirty="0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-bind</a:t>
            </a:r>
          </a:p>
          <a:p>
            <a:pPr lvl="1"/>
            <a:r>
              <a:rPr lang="en-GB" dirty="0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-if</a:t>
            </a:r>
          </a:p>
          <a:p>
            <a:pPr lvl="1"/>
            <a:r>
              <a:rPr lang="en-GB" dirty="0" smtClean="0">
                <a:latin typeface="Courier" charset="0"/>
                <a:ea typeface="Courier" charset="0"/>
                <a:cs typeface="Courier" charset="0"/>
              </a:rPr>
              <a:t>v-for</a:t>
            </a:r>
          </a:p>
          <a:p>
            <a:pPr lvl="1"/>
            <a:r>
              <a:rPr lang="en-GB" dirty="0" err="1" smtClean="0">
                <a:latin typeface="Courier" charset="0"/>
                <a:ea typeface="Courier" charset="0"/>
                <a:cs typeface="Courier" charset="0"/>
              </a:rPr>
              <a:t>v-on:click</a:t>
            </a:r>
            <a:endParaRPr lang="en-GB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GB" dirty="0" smtClean="0">
                <a:ea typeface="Courier" charset="0"/>
                <a:cs typeface="Courier" charset="0"/>
              </a:rPr>
              <a:t>Custom attributes are known as directives</a:t>
            </a:r>
          </a:p>
          <a:p>
            <a:r>
              <a:rPr lang="en-GB" dirty="0" smtClean="0">
                <a:ea typeface="Courier" charset="0"/>
                <a:cs typeface="Courier" charset="0"/>
              </a:rPr>
              <a:t>A directive provide special reactive behaviour</a:t>
            </a:r>
            <a:endParaRPr lang="en-GB" dirty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8" y="485774"/>
            <a:ext cx="9358682" cy="59864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55574" y="6472237"/>
            <a:ext cx="4792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vuejs.org</a:t>
            </a:r>
            <a:r>
              <a:rPr lang="en-US" dirty="0"/>
              <a:t>/v2/guide/#Handling-User-Input</a:t>
            </a:r>
          </a:p>
        </p:txBody>
      </p:sp>
    </p:spTree>
    <p:extLst>
      <p:ext uri="{BB962C8B-B14F-4D97-AF65-F5344CB8AC3E}">
        <p14:creationId xmlns:p14="http://schemas.microsoft.com/office/powerpoint/2010/main" val="16818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next (week) with </a:t>
            </a:r>
            <a:r>
              <a:rPr lang="en-GB" dirty="0" err="1" smtClean="0"/>
              <a:t>Vue.js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Components</a:t>
            </a:r>
          </a:p>
          <a:p>
            <a:r>
              <a:rPr lang="en-GB" dirty="0" smtClean="0"/>
              <a:t>Routing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40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Page Applications (SPAs)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63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0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Follow-up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An introduction to SPAs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http://singlepageappbook.com/index.html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When SPAs go bad: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https://adamsilver.io/articles/the-disadvantages-of-single-page-applications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4"/>
              </a:rPr>
              <a:t>https://en.wikipedia.org/wiki/Single-</a:t>
            </a:r>
            <a:r>
              <a:rPr lang="en-GB" dirty="0" smtClean="0">
                <a:hlinkClick r:id="rId4"/>
              </a:rPr>
              <a:t>page_application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34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week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the lecture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More on </a:t>
            </a:r>
            <a:r>
              <a:rPr lang="en-GB" dirty="0" err="1" smtClean="0"/>
              <a:t>Vue.js</a:t>
            </a:r>
            <a:endParaRPr lang="en-GB" dirty="0" smtClean="0"/>
          </a:p>
          <a:p>
            <a:r>
              <a:rPr lang="en-GB" dirty="0" smtClean="0"/>
              <a:t>Automated testing of </a:t>
            </a:r>
            <a:r>
              <a:rPr lang="en-GB" smtClean="0"/>
              <a:t>web clients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In the lab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Continue with </a:t>
            </a:r>
            <a:r>
              <a:rPr lang="en-GB" sz="3200" dirty="0" err="1" smtClean="0"/>
              <a:t>Vue.js</a:t>
            </a:r>
            <a:endParaRPr lang="en-GB" sz="3200" dirty="0" smtClean="0"/>
          </a:p>
          <a:p>
            <a:r>
              <a:rPr lang="en-GB" sz="3200" dirty="0" err="1" smtClean="0"/>
              <a:t>LabX</a:t>
            </a:r>
            <a:r>
              <a:rPr lang="en-GB" sz="3200" dirty="0" smtClean="0"/>
              <a:t> on automated testing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2306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SENG365 Web Computing Architecture</a:t>
            </a:r>
            <a:r>
              <a:rPr lang="en-US" sz="4400" smtClean="0"/>
              <a:t>: Introduction to web clients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Austen Rainer</a:t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Coordinator</a:t>
            </a:r>
            <a:br>
              <a:rPr lang="en-US" dirty="0"/>
            </a:br>
            <a:r>
              <a:rPr lang="en-US" dirty="0" err="1"/>
              <a:t>austen.rainer@canterbury.ac.nz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202, Erskine Building</a:t>
            </a:r>
          </a:p>
          <a:p>
            <a:endParaRPr lang="en-US" dirty="0"/>
          </a:p>
        </p:txBody>
      </p:sp>
      <p:sp>
        <p:nvSpPr>
          <p:cNvPr id="4" name="Shape 118"/>
          <p:cNvSpPr/>
          <p:nvPr/>
        </p:nvSpPr>
        <p:spPr>
          <a:xfrm>
            <a:off x="152400" y="1601295"/>
            <a:ext cx="11880095" cy="0"/>
          </a:xfrm>
          <a:prstGeom prst="line">
            <a:avLst/>
          </a:prstGeom>
          <a:ln w="12700">
            <a:solidFill>
              <a:srgbClr val="DA3238"/>
            </a:solidFill>
            <a:miter lim="400000"/>
          </a:ln>
        </p:spPr>
        <p:txBody>
          <a:bodyPr lIns="71856" tIns="71856" rIns="71856" bIns="71856" anchor="ctr"/>
          <a:lstStyle/>
          <a:p>
            <a:pPr defTabSz="1167660">
              <a:defRPr sz="4400"/>
            </a:pPr>
            <a:endParaRPr/>
          </a:p>
        </p:txBody>
      </p:sp>
      <p:pic>
        <p:nvPicPr>
          <p:cNvPr id="5" name="UCRed_CMY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3701" y="155737"/>
            <a:ext cx="1698794" cy="1307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94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/>
              <a:t>What is a webpage?	(Reminder from last week)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Once upon a time:</a:t>
            </a:r>
          </a:p>
          <a:p>
            <a:pPr lvl="1"/>
            <a:r>
              <a:rPr lang="en-GB" dirty="0" smtClean="0"/>
              <a:t>A valid HTTP request resulted in the download of a webpage comprising:</a:t>
            </a:r>
          </a:p>
          <a:p>
            <a:pPr lvl="2"/>
            <a:r>
              <a:rPr lang="en-GB" dirty="0" smtClean="0"/>
              <a:t>‘Static’ HTML, CSS, (not even JavaScript) </a:t>
            </a:r>
            <a:r>
              <a:rPr lang="en-GB" dirty="0" err="1" smtClean="0"/>
              <a:t>etc</a:t>
            </a:r>
            <a:r>
              <a:rPr lang="en-GB" dirty="0" smtClean="0"/>
              <a:t>, where</a:t>
            </a:r>
          </a:p>
          <a:p>
            <a:pPr lvl="2"/>
            <a:r>
              <a:rPr lang="en-GB" dirty="0" smtClean="0"/>
              <a:t>Data was embedde</a:t>
            </a:r>
            <a:r>
              <a:rPr lang="en-GB" dirty="0"/>
              <a:t>d</a:t>
            </a:r>
            <a:r>
              <a:rPr lang="en-GB" dirty="0" smtClean="0"/>
              <a:t> as the content of the HTML</a:t>
            </a:r>
          </a:p>
          <a:p>
            <a:pPr lvl="2"/>
            <a:r>
              <a:rPr lang="en-GB" dirty="0" smtClean="0"/>
              <a:t>You want new data: request a new page.</a:t>
            </a:r>
          </a:p>
          <a:p>
            <a:r>
              <a:rPr lang="en-GB" dirty="0" smtClean="0"/>
              <a:t>But now:</a:t>
            </a:r>
          </a:p>
          <a:p>
            <a:pPr lvl="1"/>
            <a:r>
              <a:rPr lang="en-GB" dirty="0" smtClean="0"/>
              <a:t>A server may send:</a:t>
            </a:r>
          </a:p>
          <a:p>
            <a:pPr lvl="2"/>
            <a:r>
              <a:rPr lang="en-GB" dirty="0" smtClean="0"/>
              <a:t>Resources: HTML, CSS, JavaScript </a:t>
            </a:r>
            <a:r>
              <a:rPr lang="en-GB" dirty="0" err="1" smtClean="0"/>
              <a:t>etc</a:t>
            </a:r>
            <a:r>
              <a:rPr lang="en-GB" dirty="0" smtClean="0"/>
              <a:t>; and separately</a:t>
            </a:r>
          </a:p>
          <a:p>
            <a:pPr lvl="2"/>
            <a:r>
              <a:rPr lang="en-GB" dirty="0" smtClean="0"/>
              <a:t>Data: JSON, XML; and</a:t>
            </a:r>
          </a:p>
          <a:p>
            <a:pPr lvl="2"/>
            <a:r>
              <a:rPr lang="en-GB" dirty="0" smtClean="0"/>
              <a:t>The application on the web client injects the data into the HTML </a:t>
            </a:r>
            <a:r>
              <a:rPr lang="en-GB" dirty="0" err="1" smtClean="0"/>
              <a:t>etc</a:t>
            </a:r>
            <a:r>
              <a:rPr lang="en-GB" dirty="0" smtClean="0"/>
              <a:t> when needed</a:t>
            </a:r>
          </a:p>
          <a:p>
            <a:r>
              <a:rPr lang="en-GB" dirty="0"/>
              <a:t>Data injection and data retrieval can take place on the client </a:t>
            </a:r>
            <a:r>
              <a:rPr lang="en-GB" dirty="0" smtClean="0"/>
              <a:t>side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Data injected into HTML, and retrieved from HTML</a:t>
            </a:r>
          </a:p>
          <a:p>
            <a:r>
              <a:rPr lang="en-GB" dirty="0"/>
              <a:t>B</a:t>
            </a:r>
            <a:r>
              <a:rPr lang="en-GB" dirty="0" smtClean="0"/>
              <a:t>ut still need to be persisted somewhere: locally or on server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648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2102746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082" y="2170178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222275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33632" y="242663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3548172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2298051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3582246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283004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303392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7441" y="6110086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58860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843813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180596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258860" y="5541721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843813" y="55417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Server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0180596" y="5541721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566667" y="2102746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266459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26600" y="1853423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257441" y="55417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7091630" y="2102746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2204586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2849262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126600" y="3548172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JavaScript</a:t>
            </a:r>
            <a:br>
              <a:rPr lang="en-GB" dirty="0" smtClean="0"/>
            </a:b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2432126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26600" y="2437215"/>
            <a:ext cx="8692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JSON,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XML,</a:t>
            </a:r>
            <a:r>
              <a:rPr lang="mr-IN" sz="1600" dirty="0" smtClean="0"/>
              <a:t>…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028534" y="3741633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2108057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2662142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2211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086104" y="2786726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3234629" y="3284445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2740030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3046389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7441" y="5288488"/>
            <a:ext cx="11800365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02828" y="3162476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Left Brace 1"/>
          <p:cNvSpPr/>
          <p:nvPr/>
        </p:nvSpPr>
        <p:spPr>
          <a:xfrm rot="5400000">
            <a:off x="5326409" y="592059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4756366" y="883238"/>
            <a:ext cx="167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 e.g. &gt;1s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946969" y="329240"/>
            <a:ext cx="2215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 experience</a:t>
            </a:r>
            <a:br>
              <a:rPr lang="en-GB" dirty="0" smtClean="0"/>
            </a:br>
            <a:r>
              <a:rPr lang="en-GB" dirty="0" smtClean="0"/>
              <a:t>e.g. responsiveness &amp;</a:t>
            </a:r>
            <a:br>
              <a:rPr lang="en-GB" dirty="0" smtClean="0"/>
            </a:br>
            <a:r>
              <a:rPr lang="en-GB" dirty="0" smtClean="0"/>
              <a:t>interactivity, &lt;1s</a:t>
            </a:r>
            <a:endParaRPr lang="en-GB" dirty="0"/>
          </a:p>
        </p:txBody>
      </p:sp>
      <p:sp>
        <p:nvSpPr>
          <p:cNvPr id="46" name="Left Brace 45"/>
          <p:cNvSpPr/>
          <p:nvPr/>
        </p:nvSpPr>
        <p:spPr>
          <a:xfrm rot="5400000">
            <a:off x="1775126" y="592059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8718941" y="883238"/>
            <a:ext cx="9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Latency</a:t>
            </a:r>
            <a:endParaRPr lang="en-GB" dirty="0"/>
          </a:p>
        </p:txBody>
      </p:sp>
      <p:sp>
        <p:nvSpPr>
          <p:cNvPr id="48" name="Left Brace 47"/>
          <p:cNvSpPr/>
          <p:nvPr/>
        </p:nvSpPr>
        <p:spPr>
          <a:xfrm rot="5400000">
            <a:off x="8885776" y="592058"/>
            <a:ext cx="534924" cy="192047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3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2753</Words>
  <Application>Microsoft Macintosh PowerPoint</Application>
  <PresentationFormat>Widescreen</PresentationFormat>
  <Paragraphs>527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Calibri</vt:lpstr>
      <vt:lpstr>Calibri Light</vt:lpstr>
      <vt:lpstr>Consolas</vt:lpstr>
      <vt:lpstr>Courier</vt:lpstr>
      <vt:lpstr>Mangal</vt:lpstr>
      <vt:lpstr>Wingdings</vt:lpstr>
      <vt:lpstr>Arial</vt:lpstr>
      <vt:lpstr>Office Theme</vt:lpstr>
      <vt:lpstr>SENG365 Web Computing Architecture: Single Page Applications</vt:lpstr>
      <vt:lpstr>Teaching team</vt:lpstr>
      <vt:lpstr>News</vt:lpstr>
      <vt:lpstr>The story so far…</vt:lpstr>
      <vt:lpstr>This week</vt:lpstr>
      <vt:lpstr>Single Page Applications (SPAs)</vt:lpstr>
      <vt:lpstr>What is a webpage? (Reminder from last week)</vt:lpstr>
      <vt:lpstr>PowerPoint Presentation</vt:lpstr>
      <vt:lpstr>PowerPoint Presentation</vt:lpstr>
      <vt:lpstr>Questions</vt:lpstr>
      <vt:lpstr>The move toward Single Page Applications</vt:lpstr>
      <vt:lpstr>Single Page Applications</vt:lpstr>
      <vt:lpstr>Some features of Single Page Applications</vt:lpstr>
      <vt:lpstr>Reconceive web application</vt:lpstr>
      <vt:lpstr>The balance of work between client and server changes. And there are new technologies!</vt:lpstr>
      <vt:lpstr>Design patterns</vt:lpstr>
      <vt:lpstr>Model-View-* Pattern</vt:lpstr>
      <vt:lpstr>Observer Pattern</vt:lpstr>
      <vt:lpstr>{{Templating}}</vt:lpstr>
      <vt:lpstr>Templating</vt:lpstr>
      <vt:lpstr>Example of Mustache templating</vt:lpstr>
      <vt:lpstr>AJAX: Asynchronous JavaScript and XML XHR: XMLHttpRequest</vt:lpstr>
      <vt:lpstr>The balance of work between client and server changes</vt:lpstr>
      <vt:lpstr>PowerPoint Presentation</vt:lpstr>
      <vt:lpstr>Summary of XHR / AJAX</vt:lpstr>
      <vt:lpstr>PowerPoint Presentation</vt:lpstr>
      <vt:lpstr>Notice anything unexpected about this code?</vt:lpstr>
      <vt:lpstr>PowerPoint Presentation</vt:lpstr>
      <vt:lpstr>Brief recap: separating data from content etc</vt:lpstr>
      <vt:lpstr>CORS: Cross Origin Resource Sharing</vt:lpstr>
      <vt:lpstr>Everyday &amp; legitimate cross-origin resource request</vt:lpstr>
      <vt:lpstr>Cross-origin requests with &lt;script&gt;</vt:lpstr>
      <vt:lpstr>Sending and retrieving resources</vt:lpstr>
      <vt:lpstr>CORS to the rescue</vt:lpstr>
      <vt:lpstr>What defines ‘origin’?</vt:lpstr>
      <vt:lpstr>HTTP forbidden headers</vt:lpstr>
      <vt:lpstr>Some of the headers returned by the server</vt:lpstr>
      <vt:lpstr>Example 1: accept request from foo.com only</vt:lpstr>
      <vt:lpstr>Example 2: accept request from anywhere (*)</vt:lpstr>
      <vt:lpstr>Example 3: reject request</vt:lpstr>
      <vt:lpstr>JSON-P: JSON with Padding</vt:lpstr>
      <vt:lpstr>JSON-P: JSON with Padding</vt:lpstr>
      <vt:lpstr>Brief recap: separating data from content etc</vt:lpstr>
      <vt:lpstr>ROUTING</vt:lpstr>
      <vt:lpstr>The Virtual DOM</vt:lpstr>
      <vt:lpstr>DOM and the Virtual DOM</vt:lpstr>
      <vt:lpstr>PowerPoint Presentation</vt:lpstr>
      <vt:lpstr>REVIEW OF OUR WEB COMPUTING ARCHITECTURE</vt:lpstr>
      <vt:lpstr>PowerPoint Presentation</vt:lpstr>
      <vt:lpstr>Vue.js</vt:lpstr>
      <vt:lpstr>What is Vue.js?</vt:lpstr>
      <vt:lpstr>A simple example…</vt:lpstr>
      <vt:lpstr>Example Vue.js code</vt:lpstr>
      <vt:lpstr>Why does this code seem odd, for HTML &amp; JS?</vt:lpstr>
      <vt:lpstr>PowerPoint Presentation</vt:lpstr>
      <vt:lpstr>PowerPoint Presentation</vt:lpstr>
      <vt:lpstr>Vue.js and HTML custom attributes</vt:lpstr>
      <vt:lpstr>PowerPoint Presentation</vt:lpstr>
      <vt:lpstr>Where next (week) with Vue.js</vt:lpstr>
      <vt:lpstr>Resources</vt:lpstr>
      <vt:lpstr>Follow-up</vt:lpstr>
      <vt:lpstr>Next week</vt:lpstr>
      <vt:lpstr>SENG365 Web Computing Architecture: Introduction to web clients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Kia ora, and welcome to SENG365</dc:title>
  <dc:creator>Austen Rainer</dc:creator>
  <cp:lastModifiedBy>Austen Rainer</cp:lastModifiedBy>
  <cp:revision>328</cp:revision>
  <cp:lastPrinted>2017-09-19T04:34:40Z</cp:lastPrinted>
  <dcterms:created xsi:type="dcterms:W3CDTF">2017-07-18T22:10:17Z</dcterms:created>
  <dcterms:modified xsi:type="dcterms:W3CDTF">2017-09-20T21:42:32Z</dcterms:modified>
</cp:coreProperties>
</file>